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9" r:id="rId6"/>
  </p:sldMasterIdLst>
  <p:notesMasterIdLst>
    <p:notesMasterId r:id="rId50"/>
  </p:notesMasterIdLst>
  <p:sldIdLst>
    <p:sldId id="879" r:id="rId7"/>
    <p:sldId id="880" r:id="rId8"/>
    <p:sldId id="257" r:id="rId9"/>
    <p:sldId id="258" r:id="rId10"/>
    <p:sldId id="259" r:id="rId11"/>
    <p:sldId id="256" r:id="rId12"/>
    <p:sldId id="260" r:id="rId13"/>
    <p:sldId id="261" r:id="rId14"/>
    <p:sldId id="262" r:id="rId15"/>
    <p:sldId id="263" r:id="rId16"/>
    <p:sldId id="264" r:id="rId17"/>
    <p:sldId id="881" r:id="rId18"/>
    <p:sldId id="265" r:id="rId19"/>
    <p:sldId id="266" r:id="rId20"/>
    <p:sldId id="882" r:id="rId21"/>
    <p:sldId id="883" r:id="rId22"/>
    <p:sldId id="268" r:id="rId23"/>
    <p:sldId id="269" r:id="rId24"/>
    <p:sldId id="270" r:id="rId25"/>
    <p:sldId id="271" r:id="rId26"/>
    <p:sldId id="272" r:id="rId27"/>
    <p:sldId id="273" r:id="rId28"/>
    <p:sldId id="274" r:id="rId29"/>
    <p:sldId id="275" r:id="rId30"/>
    <p:sldId id="276" r:id="rId31"/>
    <p:sldId id="878" r:id="rId32"/>
    <p:sldId id="277" r:id="rId33"/>
    <p:sldId id="849" r:id="rId34"/>
    <p:sldId id="877" r:id="rId35"/>
    <p:sldId id="873" r:id="rId36"/>
    <p:sldId id="326" r:id="rId37"/>
    <p:sldId id="876" r:id="rId38"/>
    <p:sldId id="884" r:id="rId39"/>
    <p:sldId id="891" r:id="rId40"/>
    <p:sldId id="890" r:id="rId41"/>
    <p:sldId id="886" r:id="rId42"/>
    <p:sldId id="892" r:id="rId43"/>
    <p:sldId id="887" r:id="rId44"/>
    <p:sldId id="893" r:id="rId45"/>
    <p:sldId id="888" r:id="rId46"/>
    <p:sldId id="894" r:id="rId47"/>
    <p:sldId id="889" r:id="rId48"/>
    <p:sldId id="88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94607" autoAdjust="0"/>
  </p:normalViewPr>
  <p:slideViewPr>
    <p:cSldViewPr snapToGrid="0">
      <p:cViewPr varScale="1">
        <p:scale>
          <a:sx n="88" d="100"/>
          <a:sy n="88" d="100"/>
        </p:scale>
        <p:origin x="27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509CB-BD1C-4B88-AFC8-0E96AC3DCA41}"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28E8C-82B6-4BE6-84DB-A3F5AA172B4B}" type="slidenum">
              <a:rPr lang="en-US" smtClean="0"/>
              <a:t>‹#›</a:t>
            </a:fld>
            <a:endParaRPr lang="en-US" dirty="0"/>
          </a:p>
        </p:txBody>
      </p:sp>
    </p:spTree>
    <p:extLst>
      <p:ext uri="{BB962C8B-B14F-4D97-AF65-F5344CB8AC3E}">
        <p14:creationId xmlns:p14="http://schemas.microsoft.com/office/powerpoint/2010/main" val="385147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academic personnel (AP) system of the University of California, with multi-level review of the faculty carried out on a regular basis, is an essential component that supports the excellence of the faculty and makes this one of the leading public institutions of higher education in the world. However, stakeholders at all levels report finding the system complex to use and challenging to administer; addressing these concerns is one of our top priorities.</a:t>
            </a:r>
          </a:p>
          <a:p>
            <a:endParaRPr lang="en-US" dirty="0"/>
          </a:p>
          <a:p>
            <a:r>
              <a:rPr lang="en-US" sz="1200" kern="1200" dirty="0">
                <a:solidFill>
                  <a:schemeClr val="tx1"/>
                </a:solidFill>
                <a:effectLst/>
                <a:latin typeface="+mn-lt"/>
                <a:ea typeface="+mn-ea"/>
                <a:cs typeface="+mn-cs"/>
              </a:rPr>
              <a:t>Coming out of the pandemic, we have focused significant attention on improving the efficiency of operations within Academic Personnel Services, however the AP mission of the university requires transparency and coordination from the level of individual faculty and staff all the way to the Office of the Chancellor. Therefore, in the current academic year we are launching a number of initiatives intended to improve the efficiency of the system, and provide transparency to faculty and staff alike regarding the status of the academic review process.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review specific initiatives focused on improving transparency and efficiency, continued implementation of enterprise systems to support academic personnel processes, and using AI tools to help faculty and staff navigate AP policies and processes.  Each initiative is data-driven and incorporates pilot testing so end-user feedback will drive further improvement.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510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73B8A-55D3-7647-A654-A41763A6E9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47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56FA41-F9CD-EF44-A3D2-EE1B156891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sz="1200" b="0" i="1" dirty="0">
                <a:solidFill>
                  <a:schemeClr val="accent4">
                    <a:lumMod val="75000"/>
                  </a:schemeClr>
                </a:solidFill>
                <a:effectLst/>
                <a:latin typeface="Source Sans Pro" panose="020B0503030403020204" pitchFamily="34" charset="0"/>
                <a:ea typeface="Source Sans Pro" panose="020B0503030403020204" pitchFamily="34" charset="0"/>
              </a:rPr>
              <a:t>Photograph of Jia Shen is a clinician educator at the UC San Diego School of Medicine </a:t>
            </a:r>
            <a:r>
              <a:rPr lang="en-US" b="0" i="1" dirty="0">
                <a:solidFill>
                  <a:srgbClr val="696D6D"/>
                </a:solidFill>
                <a:effectLst/>
                <a:latin typeface="BrixSansRegular-Italic"/>
              </a:rPr>
              <a:t>physician mentor for the International Health Collective and medical director at UC San Diego’s outpatient clinic in Bankers Hill</a:t>
            </a:r>
            <a:endParaRPr lang="en-US" sz="1200" dirty="0">
              <a:solidFill>
                <a:schemeClr val="accent4">
                  <a:lumMod val="75000"/>
                </a:schemeClr>
              </a:solidFill>
              <a:latin typeface="Source Sans Pro" panose="020B0503030403020204" pitchFamily="34" charset="0"/>
              <a:ea typeface="Source Sans Pro" panose="020B0503030403020204" pitchFamily="34" charset="0"/>
            </a:endParaRPr>
          </a:p>
          <a:p>
            <a:endParaRPr lang="en-US" dirty="0"/>
          </a:p>
          <a:p>
            <a:r>
              <a:rPr lang="en-US" b="0" i="0" dirty="0">
                <a:solidFill>
                  <a:srgbClr val="555555"/>
                </a:solidFill>
                <a:effectLst/>
                <a:latin typeface="proxima-nova"/>
              </a:rPr>
              <a:t>Focus on four multidisciplinary areas where our campus has deep and broad expertise and that are rich with possibility for creation and innovation, education, and training.</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1982B-8EBE-4853-8441-8798FE4F60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88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Transparency</a:t>
            </a:r>
            <a:r>
              <a:rPr lang="en-US" baseline="0" dirty="0"/>
              <a:t> Dashboard - is</a:t>
            </a:r>
            <a:r>
              <a:rPr lang="en-US" sz="1200" kern="1200" dirty="0">
                <a:solidFill>
                  <a:schemeClr val="tx1"/>
                </a:solidFill>
                <a:effectLst/>
                <a:latin typeface="+mn-lt"/>
                <a:ea typeface="+mn-ea"/>
                <a:cs typeface="+mn-cs"/>
              </a:rPr>
              <a:t> intended to serve as a single source of information for faculty to have access to the status of the variety of personnel actions processed by central </a:t>
            </a:r>
            <a:r>
              <a:rPr lang="en-US" sz="1200" b="0" kern="1200" dirty="0">
                <a:solidFill>
                  <a:schemeClr val="tx1"/>
                </a:solidFill>
                <a:effectLst/>
                <a:latin typeface="+mn-lt"/>
                <a:ea typeface="+mn-ea"/>
                <a:cs typeface="+mn-cs"/>
              </a:rPr>
              <a:t>APS and by School Dean/VC offices.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Interfolio RPT – is an electronic system</a:t>
            </a:r>
            <a:r>
              <a:rPr lang="en-US" sz="1200" b="0" kern="1200" baseline="0" dirty="0">
                <a:solidFill>
                  <a:schemeClr val="tx1"/>
                </a:solidFill>
                <a:effectLst/>
                <a:latin typeface="+mn-lt"/>
                <a:ea typeface="+mn-ea"/>
                <a:cs typeface="+mn-cs"/>
              </a:rPr>
              <a:t> used to route personnel review files.  Importantly, r</a:t>
            </a:r>
            <a:r>
              <a:rPr lang="en-US" sz="1200" b="0" kern="1200" dirty="0">
                <a:solidFill>
                  <a:schemeClr val="tx1"/>
                </a:solidFill>
                <a:effectLst/>
                <a:latin typeface="+mn-lt"/>
                <a:ea typeface="+mn-ea"/>
                <a:cs typeface="+mn-cs"/>
              </a:rPr>
              <a:t>eview cases that are fully processed in Interfolio RPT will allow faculty to track the status of their file as it works its way through the approval work-flow using the Transparency Dashboard just mentioned.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Faculty 180 – will allow faculty to generate a biobib for review using</a:t>
            </a:r>
            <a:r>
              <a:rPr lang="en-US" sz="1200" b="0" kern="1200" baseline="0" dirty="0">
                <a:solidFill>
                  <a:schemeClr val="tx1"/>
                </a:solidFill>
                <a:effectLst/>
                <a:latin typeface="+mn-lt"/>
                <a:ea typeface="+mn-ea"/>
                <a:cs typeface="+mn-cs"/>
              </a:rPr>
              <a:t> Interfolio RPT. </a:t>
            </a:r>
            <a:r>
              <a:rPr lang="en-US" sz="1200" b="0" kern="1200" dirty="0">
                <a:solidFill>
                  <a:schemeClr val="tx1"/>
                </a:solidFill>
                <a:effectLst/>
                <a:latin typeface="+mn-lt"/>
                <a:ea typeface="+mn-ea"/>
                <a:cs typeface="+mn-cs"/>
              </a:rPr>
              <a:t>Once </a:t>
            </a:r>
            <a:r>
              <a:rPr lang="en-US" sz="1200" kern="1200" dirty="0">
                <a:solidFill>
                  <a:schemeClr val="tx1"/>
                </a:solidFill>
                <a:effectLst/>
                <a:latin typeface="+mn-lt"/>
                <a:ea typeface="+mn-ea"/>
                <a:cs typeface="+mn-cs"/>
              </a:rPr>
              <a:t>a Faculty180 data set is in place, adding a new publication, grant, or other activity takes just minutes. Moreover, the data used to generate a BioBib within Faculty180 can also be used to instantly generate customized CV’s, bibliographies, and biosketches including in formats commonly used by granting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Kuali tools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  APS has converted a wide range of paper forms and manual approval routing to a Kuali format.  The Kuali tool also allows departmental and school staff, administrators and faculty to track the progress of each submission and its current status in the approval workflow.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AI - APS is exploring the use of AI to augment and support teaching and learning of AP policy and process.  Academic Personnel will leverage the recently published Academic Personnel Process Manual as a robust knowledge base to fuel AP AI-driven learning initiatives.</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Enhanced Training - APS created a robust training review committee including the Senate CAP Analyst and 19 staff across general campus and the Health Sciences.  he top 4 topic areas identified for updating were the Academic Personnel Overview class, Academic Reviews, AP Data training, and Unit 18 training.  Current efforts are underway to address these four areas.  There are an additional 15 training topic areas that have been identified for updates and/or development.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19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8A60A-FEC7-3143-98FF-9900916CFD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0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Transparency</a:t>
            </a:r>
            <a:r>
              <a:rPr lang="en-US" baseline="0" dirty="0"/>
              <a:t> Dashboard - is</a:t>
            </a:r>
            <a:r>
              <a:rPr lang="en-US" sz="1200" kern="1200" dirty="0">
                <a:solidFill>
                  <a:schemeClr val="tx1"/>
                </a:solidFill>
                <a:effectLst/>
                <a:latin typeface="+mn-lt"/>
                <a:ea typeface="+mn-ea"/>
                <a:cs typeface="+mn-cs"/>
              </a:rPr>
              <a:t> intended to serve as a single source of information for faculty to have access to the status of the variety of personnel actions processed by central </a:t>
            </a:r>
            <a:r>
              <a:rPr lang="en-US" sz="1200" b="0" kern="1200" dirty="0">
                <a:solidFill>
                  <a:schemeClr val="tx1"/>
                </a:solidFill>
                <a:effectLst/>
                <a:latin typeface="+mn-lt"/>
                <a:ea typeface="+mn-ea"/>
                <a:cs typeface="+mn-cs"/>
              </a:rPr>
              <a:t>APS and by School Dean/VC offices.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Interfolio RPT – is an electronic system</a:t>
            </a:r>
            <a:r>
              <a:rPr lang="en-US" sz="1200" b="0" kern="1200" baseline="0" dirty="0">
                <a:solidFill>
                  <a:schemeClr val="tx1"/>
                </a:solidFill>
                <a:effectLst/>
                <a:latin typeface="+mn-lt"/>
                <a:ea typeface="+mn-ea"/>
                <a:cs typeface="+mn-cs"/>
              </a:rPr>
              <a:t> used to route personnel review files.  Importantly, r</a:t>
            </a:r>
            <a:r>
              <a:rPr lang="en-US" sz="1200" b="0" kern="1200" dirty="0">
                <a:solidFill>
                  <a:schemeClr val="tx1"/>
                </a:solidFill>
                <a:effectLst/>
                <a:latin typeface="+mn-lt"/>
                <a:ea typeface="+mn-ea"/>
                <a:cs typeface="+mn-cs"/>
              </a:rPr>
              <a:t>eview cases that are fully processed in Interfolio RPT will allow faculty to track the status of their file as it works its way through the approval work-flow using the Transparency Dashboard just mentioned.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Faculty 180 – will allow faculty to generate a biobib for review using</a:t>
            </a:r>
            <a:r>
              <a:rPr lang="en-US" sz="1200" b="0" kern="1200" baseline="0" dirty="0">
                <a:solidFill>
                  <a:schemeClr val="tx1"/>
                </a:solidFill>
                <a:effectLst/>
                <a:latin typeface="+mn-lt"/>
                <a:ea typeface="+mn-ea"/>
                <a:cs typeface="+mn-cs"/>
              </a:rPr>
              <a:t> Interfolio RPT. </a:t>
            </a:r>
            <a:r>
              <a:rPr lang="en-US" sz="1200" b="0" kern="1200" dirty="0">
                <a:solidFill>
                  <a:schemeClr val="tx1"/>
                </a:solidFill>
                <a:effectLst/>
                <a:latin typeface="+mn-lt"/>
                <a:ea typeface="+mn-ea"/>
                <a:cs typeface="+mn-cs"/>
              </a:rPr>
              <a:t>Once </a:t>
            </a:r>
            <a:r>
              <a:rPr lang="en-US" sz="1200" kern="1200" dirty="0">
                <a:solidFill>
                  <a:schemeClr val="tx1"/>
                </a:solidFill>
                <a:effectLst/>
                <a:latin typeface="+mn-lt"/>
                <a:ea typeface="+mn-ea"/>
                <a:cs typeface="+mn-cs"/>
              </a:rPr>
              <a:t>a Faculty180 data set is in place, adding a new publication, grant, or other activity takes just minutes. Moreover, the data used to generate a BioBib within Faculty180 can also be used to instantly generate customized CV’s, bibliographies, and biosketches including in formats commonly used by granting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Kuali tools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  APS has converted a wide range of paper forms and manual approval routing to a Kuali format.  The Kuali tool also allows departmental and school staff, administrators and faculty to track the progress of each submission and its current status in the approval workflow.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AI - APS is exploring the use of AI to augment and support teaching and learning of AP policy and process.  Academic Personnel will leverage the recently published Academic Personnel Process Manual as a robust knowledge base to fuel AP AI-driven learning initiatives.</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Enhanced Training - APS created a robust training review committee including the Senate CAP Analyst and 19 staff across general campus and the Health Sciences.  he top 4 topic areas identified for updating were the Academic Personnel Overview class, Academic Reviews, AP Data training, and Unit 18 training.  Current efforts are underway to address these four areas.  There are an additional 15 training topic areas that have been identified for updates and/or development.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29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resources</a:t>
            </a:r>
            <a:r>
              <a:rPr lang="en-US" baseline="0" dirty="0"/>
              <a:t> I’ve mentioned can be found on the Academic Personnel Services webpage at aps.ucsd.edu.  </a:t>
            </a:r>
          </a:p>
          <a:p>
            <a:endParaRPr lang="en-US" baseline="0" dirty="0"/>
          </a:p>
          <a:p>
            <a:r>
              <a:rPr lang="en-US" baseline="0" dirty="0"/>
              <a:t>Information for faculty, including the transparency dashboard, can be found by going to the Faculty Resources tab and scrolling down to Useful links for Faculty.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5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a:t>
            </a:r>
            <a:r>
              <a:rPr lang="en-US" baseline="0" dirty="0"/>
              <a:t> itself looks like this and includes your name and employee id (most people don’t know their employee id so this is an easy, quick place to find it)</a:t>
            </a:r>
          </a:p>
          <a:p>
            <a:endParaRPr lang="en-US" baseline="0" dirty="0"/>
          </a:p>
          <a:p>
            <a:r>
              <a:rPr lang="en-US" baseline="0" dirty="0"/>
              <a:t>The first box is where you’ll go to review basic information such as rank/step and salary, including any off-scale component.  This is also where you’ll go to check the status of an in-progress review, keeping in mind that it will only display status if you’re file is in Interfolio RPT.  The earlier in the review process your department uses RPT, the more you’ll be able to track.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84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always</a:t>
            </a:r>
            <a:r>
              <a:rPr lang="en-US" baseline="0" dirty="0"/>
              <a:t> interested in your comments and feedback  - please don’t hesitate to reach 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41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Transparency</a:t>
            </a:r>
            <a:r>
              <a:rPr lang="en-US" baseline="0" dirty="0"/>
              <a:t> Dashboard - is</a:t>
            </a:r>
            <a:r>
              <a:rPr lang="en-US" sz="1200" kern="1200" dirty="0">
                <a:solidFill>
                  <a:schemeClr val="tx1"/>
                </a:solidFill>
                <a:effectLst/>
                <a:latin typeface="+mn-lt"/>
                <a:ea typeface="+mn-ea"/>
                <a:cs typeface="+mn-cs"/>
              </a:rPr>
              <a:t> intended to serve as a single source of information for faculty to have access to the status of the variety of personnel actions processed by central </a:t>
            </a:r>
            <a:r>
              <a:rPr lang="en-US" sz="1200" b="0" kern="1200" dirty="0">
                <a:solidFill>
                  <a:schemeClr val="tx1"/>
                </a:solidFill>
                <a:effectLst/>
                <a:latin typeface="+mn-lt"/>
                <a:ea typeface="+mn-ea"/>
                <a:cs typeface="+mn-cs"/>
              </a:rPr>
              <a:t>APS and by School Dean/VC offices. </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Interfolio RPT – is an electronic system</a:t>
            </a:r>
            <a:r>
              <a:rPr lang="en-US" sz="1200" b="0" kern="1200" baseline="0" dirty="0">
                <a:solidFill>
                  <a:schemeClr val="tx1"/>
                </a:solidFill>
                <a:effectLst/>
                <a:latin typeface="+mn-lt"/>
                <a:ea typeface="+mn-ea"/>
                <a:cs typeface="+mn-cs"/>
              </a:rPr>
              <a:t> used to route personnel review files.  Importantly, r</a:t>
            </a:r>
            <a:r>
              <a:rPr lang="en-US" sz="1200" b="0" kern="1200" dirty="0">
                <a:solidFill>
                  <a:schemeClr val="tx1"/>
                </a:solidFill>
                <a:effectLst/>
                <a:latin typeface="+mn-lt"/>
                <a:ea typeface="+mn-ea"/>
                <a:cs typeface="+mn-cs"/>
              </a:rPr>
              <a:t>eview cases that are fully processed in Interfolio RPT will allow faculty to track the status of their file as it works its way through the approval work-flow using the Transparency Dashboard just mentioned.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Faculty 180 – will allow faculty to generate a biobib for review using</a:t>
            </a:r>
            <a:r>
              <a:rPr lang="en-US" sz="1200" b="0" kern="1200" baseline="0" dirty="0">
                <a:solidFill>
                  <a:schemeClr val="tx1"/>
                </a:solidFill>
                <a:effectLst/>
                <a:latin typeface="+mn-lt"/>
                <a:ea typeface="+mn-ea"/>
                <a:cs typeface="+mn-cs"/>
              </a:rPr>
              <a:t> Interfolio RPT. </a:t>
            </a:r>
            <a:r>
              <a:rPr lang="en-US" sz="1200" b="0" kern="1200" dirty="0">
                <a:solidFill>
                  <a:schemeClr val="tx1"/>
                </a:solidFill>
                <a:effectLst/>
                <a:latin typeface="+mn-lt"/>
                <a:ea typeface="+mn-ea"/>
                <a:cs typeface="+mn-cs"/>
              </a:rPr>
              <a:t>Once </a:t>
            </a:r>
            <a:r>
              <a:rPr lang="en-US" sz="1200" kern="1200" dirty="0">
                <a:solidFill>
                  <a:schemeClr val="tx1"/>
                </a:solidFill>
                <a:effectLst/>
                <a:latin typeface="+mn-lt"/>
                <a:ea typeface="+mn-ea"/>
                <a:cs typeface="+mn-cs"/>
              </a:rPr>
              <a:t>a Faculty180 data set is in place, adding a new publication, grant, or other activity takes just minutes. Moreover, the data used to generate a BioBib within Faculty180 can also be used to instantly generate customized CV’s, bibliographies, and biosketches including in formats commonly used by granting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Kuali tools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  APS has converted a wide range of paper forms and manual approval routing to a Kuali format.  The Kuali tool also allows departmental and school staff, administrators and faculty to track the progress of each submission and its current status in the approval workflow.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AI - APS is exploring the use of AI to augment and support teaching and learning of AP policy and process.  Academic Personnel will leverage the recently published Academic Personnel Process Manual as a robust knowledge base to fuel AP AI-driven learning initiatives.</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Enhanced Training - APS created a robust training review committee including the Senate CAP Analyst and 19 staff across general campus and the Health Sciences.  he top 4 topic areas identified for updating were the Academic Personnel Overview class, Academic Reviews, AP Data training, and Unit 18 training.  Current efforts are underway to address these four areas.  There are an additional 15 training topic areas that have been identified for updates and/or development.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6D849-22C2-41D3-A0F2-DC0CDA8C5C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13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8A60A-FEC7-3143-98FF-9900916CFD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18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8A60A-FEC7-3143-98FF-9900916CFD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66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8A60A-FEC7-3143-98FF-9900916CFD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278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E98A6F-F5D7-4357-A6E9-412C3B943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0F6D89B7-4A3A-4014-A56C-A4A96816966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4EA8CD3-461B-47EF-9BD0-742DE3753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4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C1EC2-3382-491E-BE5D-3833D0CA1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3" name="Content Placeholder 2">
            <a:extLst>
              <a:ext uri="{FF2B5EF4-FFF2-40B4-BE49-F238E27FC236}">
                <a16:creationId xmlns:a16="http://schemas.microsoft.com/office/drawing/2014/main" id="{D4E7BD07-A342-4538-BF2D-F850C8DF3D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471A369B-1532-4F1D-BA5B-5A0E997777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119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3C4B-9A36-4E7F-B1D0-1627D6E7AEC6}"/>
              </a:ext>
            </a:extLst>
          </p:cNvPr>
          <p:cNvSpPr>
            <a:spLocks noGrp="1"/>
          </p:cNvSpPr>
          <p:nvPr>
            <p:ph type="title"/>
          </p:nvPr>
        </p:nvSpPr>
        <p:spPr>
          <a:xfrm>
            <a:off x="1089496" y="289498"/>
            <a:ext cx="10257953"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92D7B9B-E49D-4532-93AA-2C5BBDE4B18E}"/>
              </a:ext>
            </a:extLst>
          </p:cNvPr>
          <p:cNvSpPr>
            <a:spLocks noGrp="1"/>
          </p:cNvSpPr>
          <p:nvPr>
            <p:ph type="body" idx="1"/>
          </p:nvPr>
        </p:nvSpPr>
        <p:spPr>
          <a:xfrm>
            <a:off x="1089498" y="3142235"/>
            <a:ext cx="10257952" cy="24511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56507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07EA85-9BFD-4F87-B800-20E56C809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0CE39308-572A-4530-8C2B-996550537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50302-3714-4A46-BA20-4328CE7C7D5D}"/>
              </a:ext>
            </a:extLst>
          </p:cNvPr>
          <p:cNvSpPr>
            <a:spLocks noGrp="1"/>
          </p:cNvSpPr>
          <p:nvPr>
            <p:ph sz="half" idx="1"/>
          </p:nvPr>
        </p:nvSpPr>
        <p:spPr>
          <a:xfrm>
            <a:off x="1060314" y="1825625"/>
            <a:ext cx="4959485" cy="3972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F7008-E2F4-4E1B-BD69-1F3586AAB62B}"/>
              </a:ext>
            </a:extLst>
          </p:cNvPr>
          <p:cNvSpPr>
            <a:spLocks noGrp="1"/>
          </p:cNvSpPr>
          <p:nvPr>
            <p:ph sz="half" idx="2"/>
          </p:nvPr>
        </p:nvSpPr>
        <p:spPr>
          <a:xfrm>
            <a:off x="6172200" y="1825625"/>
            <a:ext cx="5181600" cy="3972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181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EE38E8-89FF-43D2-A6D7-92D38E1C11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F8AD6BF3-C46C-47CE-9FED-A088CCF5E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077DC-B913-404E-965D-7204F4F11A7D}"/>
              </a:ext>
            </a:extLst>
          </p:cNvPr>
          <p:cNvSpPr>
            <a:spLocks noGrp="1"/>
          </p:cNvSpPr>
          <p:nvPr>
            <p:ph type="body" idx="1"/>
          </p:nvPr>
        </p:nvSpPr>
        <p:spPr>
          <a:xfrm>
            <a:off x="1079770" y="1681163"/>
            <a:ext cx="49178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A0D4095-7C37-4F42-BE4C-0D9C67D5EF84}"/>
              </a:ext>
            </a:extLst>
          </p:cNvPr>
          <p:cNvSpPr>
            <a:spLocks noGrp="1"/>
          </p:cNvSpPr>
          <p:nvPr>
            <p:ph sz="half" idx="2"/>
          </p:nvPr>
        </p:nvSpPr>
        <p:spPr>
          <a:xfrm>
            <a:off x="1079770" y="2505075"/>
            <a:ext cx="4917805" cy="3370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B3996E-E110-4EA2-B5B3-5B04B8606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89792C-9AA0-4761-ABA5-7EAD8B796C0B}"/>
              </a:ext>
            </a:extLst>
          </p:cNvPr>
          <p:cNvSpPr>
            <a:spLocks noGrp="1"/>
          </p:cNvSpPr>
          <p:nvPr>
            <p:ph sz="quarter" idx="4"/>
          </p:nvPr>
        </p:nvSpPr>
        <p:spPr>
          <a:xfrm>
            <a:off x="6172200" y="2505075"/>
            <a:ext cx="5183188" cy="3370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1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Grit Circ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C349A-03C4-5AA7-8E90-7F0D77926BCA}"/>
              </a:ext>
            </a:extLst>
          </p:cNvPr>
          <p:cNvPicPr>
            <a:picLocks noChangeAspect="1"/>
          </p:cNvPicPr>
          <p:nvPr userDrawn="1"/>
        </p:nvPicPr>
        <p:blipFill rotWithShape="1">
          <a:blip r:embed="rId2"/>
          <a:srcRect r="16250" b="20097"/>
          <a:stretch/>
        </p:blipFill>
        <p:spPr>
          <a:xfrm rot="16200000">
            <a:off x="6580332" y="131891"/>
            <a:ext cx="5743563" cy="5479772"/>
          </a:xfrm>
          <a:prstGeom prst="rect">
            <a:avLst/>
          </a:prstGeom>
        </p:spPr>
      </p:pic>
      <p:pic>
        <p:nvPicPr>
          <p:cNvPr id="4" name="Picture 3">
            <a:extLst>
              <a:ext uri="{FF2B5EF4-FFF2-40B4-BE49-F238E27FC236}">
                <a16:creationId xmlns:a16="http://schemas.microsoft.com/office/drawing/2014/main" id="{DFC05916-4F40-86D1-B906-00E02C928D8C}"/>
              </a:ext>
            </a:extLst>
          </p:cNvPr>
          <p:cNvPicPr>
            <a:picLocks noChangeAspect="1"/>
          </p:cNvPicPr>
          <p:nvPr userDrawn="1"/>
        </p:nvPicPr>
        <p:blipFill rotWithShape="1">
          <a:blip r:embed="rId2"/>
          <a:srcRect b="20331"/>
          <a:stretch/>
        </p:blipFill>
        <p:spPr>
          <a:xfrm rot="10800000">
            <a:off x="0" y="0"/>
            <a:ext cx="3017520" cy="2404014"/>
          </a:xfrm>
          <a:prstGeom prst="rect">
            <a:avLst/>
          </a:prstGeom>
        </p:spPr>
      </p:pic>
      <p:pic>
        <p:nvPicPr>
          <p:cNvPr id="5" name="Picture 4">
            <a:extLst>
              <a:ext uri="{FF2B5EF4-FFF2-40B4-BE49-F238E27FC236}">
                <a16:creationId xmlns:a16="http://schemas.microsoft.com/office/drawing/2014/main" id="{D6CFE41C-79E3-191D-418C-66ECFE326C5B}"/>
              </a:ext>
            </a:extLst>
          </p:cNvPr>
          <p:cNvPicPr>
            <a:picLocks noChangeAspect="1"/>
          </p:cNvPicPr>
          <p:nvPr userDrawn="1"/>
        </p:nvPicPr>
        <p:blipFill rotWithShape="1">
          <a:blip r:embed="rId2"/>
          <a:srcRect b="25146"/>
          <a:stretch/>
        </p:blipFill>
        <p:spPr>
          <a:xfrm>
            <a:off x="1986778" y="2841176"/>
            <a:ext cx="5212080" cy="3901425"/>
          </a:xfrm>
          <a:prstGeom prst="rect">
            <a:avLst/>
          </a:prstGeom>
        </p:spPr>
      </p:pic>
      <p:sp>
        <p:nvSpPr>
          <p:cNvPr id="13" name="Footer Placeholder 1">
            <a:extLst>
              <a:ext uri="{FF2B5EF4-FFF2-40B4-BE49-F238E27FC236}">
                <a16:creationId xmlns:a16="http://schemas.microsoft.com/office/drawing/2014/main" id="{5D64DA55-87F9-73CF-F063-021FCB7D1332}"/>
              </a:ext>
            </a:extLst>
          </p:cNvPr>
          <p:cNvSpPr>
            <a:spLocks noGrp="1"/>
          </p:cNvSpPr>
          <p:nvPr>
            <p:ph type="ftr" sz="quarter" idx="3"/>
          </p:nvPr>
        </p:nvSpPr>
        <p:spPr>
          <a:xfrm>
            <a:off x="7418407" y="6356350"/>
            <a:ext cx="4114800" cy="365125"/>
          </a:xfrm>
          <a:prstGeom prst="rect">
            <a:avLst/>
          </a:prstGeom>
        </p:spPr>
        <p:txBody>
          <a:bodyPr vert="horz" lIns="91440" tIns="45720" rIns="91440" bIns="45720" rtlCol="0" anchor="ctr"/>
          <a:lstStyle>
            <a:lvl1pPr algn="r">
              <a:defRPr sz="1000">
                <a:solidFill>
                  <a:schemeClr val="bg2"/>
                </a:solidFill>
              </a:defRPr>
            </a:lvl1pPr>
          </a:lstStyle>
          <a:p>
            <a:r>
              <a:rPr lang="en-US" dirty="0"/>
              <a:t>Presentation Name</a:t>
            </a:r>
          </a:p>
        </p:txBody>
      </p:sp>
      <p:sp>
        <p:nvSpPr>
          <p:cNvPr id="14" name="Slide Number Placeholder 4">
            <a:extLst>
              <a:ext uri="{FF2B5EF4-FFF2-40B4-BE49-F238E27FC236}">
                <a16:creationId xmlns:a16="http://schemas.microsoft.com/office/drawing/2014/main" id="{583FE90C-5A6D-FB4A-B8BA-B5BE06EB63E5}"/>
              </a:ext>
            </a:extLst>
          </p:cNvPr>
          <p:cNvSpPr>
            <a:spLocks noGrp="1"/>
          </p:cNvSpPr>
          <p:nvPr>
            <p:ph type="sldNum" sz="quarter" idx="4"/>
          </p:nvPr>
        </p:nvSpPr>
        <p:spPr>
          <a:xfrm>
            <a:off x="11544782" y="6356350"/>
            <a:ext cx="647218" cy="365125"/>
          </a:xfrm>
          <a:prstGeom prst="rect">
            <a:avLst/>
          </a:prstGeom>
        </p:spPr>
        <p:txBody>
          <a:bodyPr vert="horz" lIns="91440" tIns="45720" rIns="91440" bIns="45720" rtlCol="0" anchor="ctr"/>
          <a:lstStyle>
            <a:lvl1pPr algn="ctr">
              <a:defRPr sz="1000">
                <a:solidFill>
                  <a:schemeClr val="bg2"/>
                </a:solidFill>
              </a:defRPr>
            </a:lvl1pPr>
          </a:lstStyle>
          <a:p>
            <a:fld id="{A645F9A8-A83F-C24A-BA58-9FEB47B749A2}" type="slidenum">
              <a:rPr lang="en-US" smtClean="0"/>
              <a:pPr/>
              <a:t>‹#›</a:t>
            </a:fld>
            <a:endParaRPr lang="en-US" dirty="0"/>
          </a:p>
        </p:txBody>
      </p:sp>
      <p:sp>
        <p:nvSpPr>
          <p:cNvPr id="2" name="Text Placeholder 18">
            <a:extLst>
              <a:ext uri="{FF2B5EF4-FFF2-40B4-BE49-F238E27FC236}">
                <a16:creationId xmlns:a16="http://schemas.microsoft.com/office/drawing/2014/main" id="{A5FE0A57-384A-2B5F-174C-9B12D485E58B}"/>
              </a:ext>
            </a:extLst>
          </p:cNvPr>
          <p:cNvSpPr>
            <a:spLocks noGrp="1"/>
          </p:cNvSpPr>
          <p:nvPr>
            <p:ph type="body" sz="quarter" idx="14" hasCustomPrompt="1"/>
          </p:nvPr>
        </p:nvSpPr>
        <p:spPr>
          <a:xfrm>
            <a:off x="6365021" y="945219"/>
            <a:ext cx="4859243" cy="662864"/>
          </a:xfrm>
          <a:prstGeom prst="rect">
            <a:avLst/>
          </a:prstGeom>
        </p:spPr>
        <p:txBody>
          <a:bodyPr lIns="0" tIns="45720" rIns="0" bIns="0" anchor="t"/>
          <a:lstStyle>
            <a:lvl1pPr marL="0" indent="0">
              <a:lnSpc>
                <a:spcPct val="90000"/>
              </a:lnSpc>
              <a:buNone/>
              <a:defRPr sz="5000" b="1" i="0">
                <a:solidFill>
                  <a:schemeClr val="bg2"/>
                </a:solidFill>
                <a:latin typeface="Teko SemiBold" panose="02000000000000000000"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HEADLINE</a:t>
            </a:r>
          </a:p>
        </p:txBody>
      </p:sp>
      <p:sp>
        <p:nvSpPr>
          <p:cNvPr id="6" name="Text Placeholder 24">
            <a:extLst>
              <a:ext uri="{FF2B5EF4-FFF2-40B4-BE49-F238E27FC236}">
                <a16:creationId xmlns:a16="http://schemas.microsoft.com/office/drawing/2014/main" id="{49AE3245-152F-AA3A-78B1-88E746C4FDD6}"/>
              </a:ext>
            </a:extLst>
          </p:cNvPr>
          <p:cNvSpPr>
            <a:spLocks noGrp="1"/>
          </p:cNvSpPr>
          <p:nvPr>
            <p:ph type="body" sz="quarter" idx="15" hasCustomPrompt="1"/>
          </p:nvPr>
        </p:nvSpPr>
        <p:spPr>
          <a:xfrm>
            <a:off x="6364633" y="2017716"/>
            <a:ext cx="4860075" cy="3941763"/>
          </a:xfrm>
          <a:prstGeom prst="rect">
            <a:avLst/>
          </a:prstGeom>
        </p:spPr>
        <p:txBody>
          <a:bodyPr/>
          <a:lstStyle>
            <a:lvl1pPr>
              <a:defRPr sz="2000" b="0" i="0">
                <a:solidFill>
                  <a:schemeClr val="bg2"/>
                </a:solidFill>
                <a:latin typeface="Source Sans Pro" panose="020B0503030403020204" pitchFamily="34" charset="77"/>
              </a:defRPr>
            </a:lvl1pPr>
            <a:lvl2pPr marL="457131" defTabSz="457131">
              <a:defRPr sz="2000" b="0" i="0">
                <a:solidFill>
                  <a:schemeClr val="bg2"/>
                </a:solidFill>
                <a:latin typeface="Source Sans Pro" panose="020B0503030403020204" pitchFamily="34" charset="77"/>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add text</a:t>
            </a:r>
          </a:p>
          <a:p>
            <a:pPr lvl="1"/>
            <a:r>
              <a:rPr lang="en-US"/>
              <a:t>Second level</a:t>
            </a:r>
          </a:p>
        </p:txBody>
      </p:sp>
      <p:sp>
        <p:nvSpPr>
          <p:cNvPr id="7" name="Text Placeholder 18">
            <a:extLst>
              <a:ext uri="{FF2B5EF4-FFF2-40B4-BE49-F238E27FC236}">
                <a16:creationId xmlns:a16="http://schemas.microsoft.com/office/drawing/2014/main" id="{C7E1DCDC-2422-BC74-6DDF-7360382992DE}"/>
              </a:ext>
            </a:extLst>
          </p:cNvPr>
          <p:cNvSpPr>
            <a:spLocks noGrp="1"/>
          </p:cNvSpPr>
          <p:nvPr>
            <p:ph type="body" sz="quarter" idx="11" hasCustomPrompt="1"/>
          </p:nvPr>
        </p:nvSpPr>
        <p:spPr>
          <a:xfrm>
            <a:off x="931173" y="945219"/>
            <a:ext cx="4859243" cy="662864"/>
          </a:xfrm>
          <a:prstGeom prst="rect">
            <a:avLst/>
          </a:prstGeom>
        </p:spPr>
        <p:txBody>
          <a:bodyPr lIns="0" tIns="45720" rIns="0" bIns="0" anchor="t"/>
          <a:lstStyle>
            <a:lvl1pPr marL="0" indent="0">
              <a:lnSpc>
                <a:spcPct val="90000"/>
              </a:lnSpc>
              <a:buNone/>
              <a:defRPr sz="5000" b="1" i="0">
                <a:solidFill>
                  <a:schemeClr val="bg2"/>
                </a:solidFill>
                <a:latin typeface="Teko SemiBold" panose="02000000000000000000"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HEADLINE</a:t>
            </a:r>
          </a:p>
        </p:txBody>
      </p:sp>
      <p:sp>
        <p:nvSpPr>
          <p:cNvPr id="9" name="Text Placeholder 24">
            <a:extLst>
              <a:ext uri="{FF2B5EF4-FFF2-40B4-BE49-F238E27FC236}">
                <a16:creationId xmlns:a16="http://schemas.microsoft.com/office/drawing/2014/main" id="{78F923BA-E4DC-D600-C032-FE2149876EE5}"/>
              </a:ext>
            </a:extLst>
          </p:cNvPr>
          <p:cNvSpPr>
            <a:spLocks noGrp="1"/>
          </p:cNvSpPr>
          <p:nvPr>
            <p:ph type="body" sz="quarter" idx="12" hasCustomPrompt="1"/>
          </p:nvPr>
        </p:nvSpPr>
        <p:spPr>
          <a:xfrm>
            <a:off x="930785" y="2017716"/>
            <a:ext cx="4860075" cy="3941763"/>
          </a:xfrm>
          <a:prstGeom prst="rect">
            <a:avLst/>
          </a:prstGeom>
        </p:spPr>
        <p:txBody>
          <a:bodyPr/>
          <a:lstStyle>
            <a:lvl1pPr>
              <a:defRPr sz="2000" b="0" i="0">
                <a:solidFill>
                  <a:schemeClr val="bg2"/>
                </a:solidFill>
                <a:latin typeface="Source Sans Pro" panose="020B0503030403020204" pitchFamily="34" charset="77"/>
              </a:defRPr>
            </a:lvl1pPr>
            <a:lvl2pPr marL="457131" defTabSz="457131">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add text</a:t>
            </a:r>
          </a:p>
        </p:txBody>
      </p:sp>
      <p:pic>
        <p:nvPicPr>
          <p:cNvPr id="10" name="Graphic 9">
            <a:extLst>
              <a:ext uri="{FF2B5EF4-FFF2-40B4-BE49-F238E27FC236}">
                <a16:creationId xmlns:a16="http://schemas.microsoft.com/office/drawing/2014/main" id="{6F3047CD-0086-FEB2-0458-21B8D2A46A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4424" y="6518902"/>
            <a:ext cx="1099588" cy="205531"/>
          </a:xfrm>
          <a:prstGeom prst="rect">
            <a:avLst/>
          </a:prstGeom>
        </p:spPr>
      </p:pic>
    </p:spTree>
    <p:extLst>
      <p:ext uri="{BB962C8B-B14F-4D97-AF65-F5344CB8AC3E}">
        <p14:creationId xmlns:p14="http://schemas.microsoft.com/office/powerpoint/2010/main" val="406585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E98A6F-F5D7-4357-A6E9-412C3B943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0F6D89B7-4A3A-4014-A56C-A4A96816966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4EA8CD3-461B-47EF-9BD0-742DE3753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761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C1EC2-3382-491E-BE5D-3833D0CA1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3" name="Content Placeholder 2">
            <a:extLst>
              <a:ext uri="{FF2B5EF4-FFF2-40B4-BE49-F238E27FC236}">
                <a16:creationId xmlns:a16="http://schemas.microsoft.com/office/drawing/2014/main" id="{D4E7BD07-A342-4538-BF2D-F850C8DF3D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471A369B-1532-4F1D-BA5B-5A0E997777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68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Left + Copy">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A0C38680-AC00-FCFE-837A-79692EDD2CDC}"/>
              </a:ext>
            </a:extLst>
          </p:cNvPr>
          <p:cNvSpPr>
            <a:spLocks noGrp="1"/>
          </p:cNvSpPr>
          <p:nvPr>
            <p:ph type="ftr" sz="quarter" idx="3"/>
          </p:nvPr>
        </p:nvSpPr>
        <p:spPr>
          <a:xfrm>
            <a:off x="7418407" y="6356350"/>
            <a:ext cx="4114800" cy="365125"/>
          </a:xfrm>
          <a:prstGeom prst="rect">
            <a:avLst/>
          </a:prstGeom>
        </p:spPr>
        <p:txBody>
          <a:bodyPr vert="horz" lIns="91440" tIns="45720" rIns="91440" bIns="45720" rtlCol="0" anchor="ctr"/>
          <a:lstStyle>
            <a:lvl1pPr algn="r">
              <a:defRPr sz="1000">
                <a:solidFill>
                  <a:schemeClr val="bg2"/>
                </a:solidFill>
              </a:defRPr>
            </a:lvl1pPr>
          </a:lstStyle>
          <a:p>
            <a:r>
              <a:rPr lang="en-US" dirty="0"/>
              <a:t>Presentation Name</a:t>
            </a:r>
          </a:p>
        </p:txBody>
      </p:sp>
      <p:sp>
        <p:nvSpPr>
          <p:cNvPr id="9" name="Slide Number Placeholder 4">
            <a:extLst>
              <a:ext uri="{FF2B5EF4-FFF2-40B4-BE49-F238E27FC236}">
                <a16:creationId xmlns:a16="http://schemas.microsoft.com/office/drawing/2014/main" id="{14CDC37A-5929-CF3D-416B-EFDAEBE2233E}"/>
              </a:ext>
            </a:extLst>
          </p:cNvPr>
          <p:cNvSpPr>
            <a:spLocks noGrp="1"/>
          </p:cNvSpPr>
          <p:nvPr>
            <p:ph type="sldNum" sz="quarter" idx="4"/>
          </p:nvPr>
        </p:nvSpPr>
        <p:spPr>
          <a:xfrm>
            <a:off x="11544782" y="6356350"/>
            <a:ext cx="647218" cy="365125"/>
          </a:xfrm>
          <a:prstGeom prst="rect">
            <a:avLst/>
          </a:prstGeom>
        </p:spPr>
        <p:txBody>
          <a:bodyPr vert="horz" lIns="91440" tIns="45720" rIns="91440" bIns="45720" rtlCol="0" anchor="ctr"/>
          <a:lstStyle>
            <a:lvl1pPr algn="ctr">
              <a:defRPr sz="1000">
                <a:solidFill>
                  <a:schemeClr val="bg2"/>
                </a:solidFill>
              </a:defRPr>
            </a:lvl1pPr>
          </a:lstStyle>
          <a:p>
            <a:fld id="{A645F9A8-A83F-C24A-BA58-9FEB47B749A2}" type="slidenum">
              <a:rPr lang="en-US" smtClean="0"/>
              <a:pPr/>
              <a:t>‹#›</a:t>
            </a:fld>
            <a:endParaRPr lang="en-US" dirty="0"/>
          </a:p>
        </p:txBody>
      </p:sp>
      <p:sp>
        <p:nvSpPr>
          <p:cNvPr id="5" name="Picture Placeholder 4">
            <a:extLst>
              <a:ext uri="{FF2B5EF4-FFF2-40B4-BE49-F238E27FC236}">
                <a16:creationId xmlns:a16="http://schemas.microsoft.com/office/drawing/2014/main" id="{F392B364-A12C-9FF0-2BF4-1BF46F29DEB6}"/>
              </a:ext>
            </a:extLst>
          </p:cNvPr>
          <p:cNvSpPr>
            <a:spLocks noGrp="1"/>
          </p:cNvSpPr>
          <p:nvPr>
            <p:ph type="pic" sz="quarter" idx="10"/>
          </p:nvPr>
        </p:nvSpPr>
        <p:spPr>
          <a:xfrm>
            <a:off x="0" y="0"/>
            <a:ext cx="6096000" cy="6858000"/>
          </a:xfrm>
          <a:prstGeom prst="rect">
            <a:avLst/>
          </a:prstGeom>
        </p:spPr>
        <p:txBody>
          <a:bodyPr/>
          <a:lstStyle>
            <a:lvl1pPr marL="0" indent="0">
              <a:buNone/>
              <a:defRPr b="0" i="0">
                <a:latin typeface="Source Sans Pro" panose="020B0503030403020204" pitchFamily="34" charset="77"/>
              </a:defRPr>
            </a:lvl1pPr>
          </a:lstStyle>
          <a:p>
            <a:r>
              <a:rPr lang="en-US" dirty="0"/>
              <a:t>Click icon to add picture</a:t>
            </a:r>
          </a:p>
        </p:txBody>
      </p:sp>
      <p:sp>
        <p:nvSpPr>
          <p:cNvPr id="2" name="Text Placeholder 18">
            <a:extLst>
              <a:ext uri="{FF2B5EF4-FFF2-40B4-BE49-F238E27FC236}">
                <a16:creationId xmlns:a16="http://schemas.microsoft.com/office/drawing/2014/main" id="{DF4F70B7-1405-3524-219E-C98F0C9D7EC8}"/>
              </a:ext>
            </a:extLst>
          </p:cNvPr>
          <p:cNvSpPr>
            <a:spLocks noGrp="1"/>
          </p:cNvSpPr>
          <p:nvPr>
            <p:ph type="body" sz="quarter" idx="11" hasCustomPrompt="1"/>
          </p:nvPr>
        </p:nvSpPr>
        <p:spPr>
          <a:xfrm>
            <a:off x="6785433" y="945219"/>
            <a:ext cx="4816199" cy="662864"/>
          </a:xfrm>
          <a:prstGeom prst="rect">
            <a:avLst/>
          </a:prstGeom>
        </p:spPr>
        <p:txBody>
          <a:bodyPr lIns="0" tIns="45720" rIns="0" bIns="0" anchor="t"/>
          <a:lstStyle>
            <a:lvl1pPr marL="0" indent="0">
              <a:lnSpc>
                <a:spcPct val="90000"/>
              </a:lnSpc>
              <a:buNone/>
              <a:defRPr sz="5000" b="1" i="0">
                <a:solidFill>
                  <a:schemeClr val="bg2"/>
                </a:solidFill>
                <a:latin typeface="Teko SemiBold" panose="02000000000000000000" pitchFamily="2" charset="77"/>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HEADLINE</a:t>
            </a:r>
          </a:p>
        </p:txBody>
      </p:sp>
      <p:sp>
        <p:nvSpPr>
          <p:cNvPr id="3" name="Text Placeholder 24">
            <a:extLst>
              <a:ext uri="{FF2B5EF4-FFF2-40B4-BE49-F238E27FC236}">
                <a16:creationId xmlns:a16="http://schemas.microsoft.com/office/drawing/2014/main" id="{A4A284E8-96CA-A91F-205F-AEA2B27BB1E1}"/>
              </a:ext>
            </a:extLst>
          </p:cNvPr>
          <p:cNvSpPr>
            <a:spLocks noGrp="1"/>
          </p:cNvSpPr>
          <p:nvPr>
            <p:ph type="body" sz="quarter" idx="12" hasCustomPrompt="1"/>
          </p:nvPr>
        </p:nvSpPr>
        <p:spPr>
          <a:xfrm>
            <a:off x="6785044" y="2017716"/>
            <a:ext cx="4817024" cy="3941763"/>
          </a:xfrm>
          <a:prstGeom prst="rect">
            <a:avLst/>
          </a:prstGeom>
        </p:spPr>
        <p:txBody>
          <a:bodyPr/>
          <a:lstStyle>
            <a:lvl1pPr>
              <a:defRPr sz="2000" b="0" i="0">
                <a:solidFill>
                  <a:schemeClr val="bg2"/>
                </a:solidFill>
                <a:latin typeface="Source Sans Pro" panose="020B0503030403020204" pitchFamily="34" charset="77"/>
              </a:defRPr>
            </a:lvl1pPr>
            <a:lvl2pPr marL="457131" defTabSz="457131">
              <a:defRPr sz="2000" b="0" i="0">
                <a:solidFill>
                  <a:schemeClr val="bg2"/>
                </a:solidFill>
                <a:latin typeface="Source Sans Pro" panose="020B0503030403020204" pitchFamily="34" charset="77"/>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text</a:t>
            </a:r>
          </a:p>
          <a:p>
            <a:pPr lvl="1"/>
            <a:r>
              <a:rPr lang="en-US" dirty="0"/>
              <a:t>Second level</a:t>
            </a:r>
          </a:p>
        </p:txBody>
      </p:sp>
      <p:pic>
        <p:nvPicPr>
          <p:cNvPr id="4" name="Graphic 3">
            <a:extLst>
              <a:ext uri="{FF2B5EF4-FFF2-40B4-BE49-F238E27FC236}">
                <a16:creationId xmlns:a16="http://schemas.microsoft.com/office/drawing/2014/main" id="{AEB52FCF-4517-B160-5CB3-7213404967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4424" y="6518902"/>
            <a:ext cx="1099588" cy="205531"/>
          </a:xfrm>
          <a:prstGeom prst="rect">
            <a:avLst/>
          </a:prstGeom>
        </p:spPr>
      </p:pic>
    </p:spTree>
    <p:extLst>
      <p:ext uri="{BB962C8B-B14F-4D97-AF65-F5344CB8AC3E}">
        <p14:creationId xmlns:p14="http://schemas.microsoft.com/office/powerpoint/2010/main" val="127039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FEEB7BDA-B6A2-C887-61B3-CC00ECE5C567}"/>
              </a:ext>
            </a:extLst>
          </p:cNvPr>
          <p:cNvSpPr>
            <a:spLocks noGrp="1"/>
          </p:cNvSpPr>
          <p:nvPr>
            <p:ph type="ftr" sz="quarter" idx="3"/>
          </p:nvPr>
        </p:nvSpPr>
        <p:spPr>
          <a:xfrm>
            <a:off x="7418407" y="6356350"/>
            <a:ext cx="4114800" cy="365125"/>
          </a:xfrm>
          <a:prstGeom prst="rect">
            <a:avLst/>
          </a:prstGeom>
        </p:spPr>
        <p:txBody>
          <a:bodyPr vert="horz" lIns="91440" tIns="45720" rIns="91440" bIns="45720" rtlCol="0" anchor="ctr"/>
          <a:lstStyle>
            <a:lvl1pPr algn="r">
              <a:defRPr sz="1000">
                <a:solidFill>
                  <a:schemeClr val="bg2"/>
                </a:solidFill>
              </a:defRPr>
            </a:lvl1pPr>
          </a:lstStyle>
          <a:p>
            <a:r>
              <a:rPr lang="en-US" dirty="0"/>
              <a:t>Presentation Name</a:t>
            </a:r>
          </a:p>
        </p:txBody>
      </p:sp>
      <p:sp>
        <p:nvSpPr>
          <p:cNvPr id="13" name="Slide Number Placeholder 4">
            <a:extLst>
              <a:ext uri="{FF2B5EF4-FFF2-40B4-BE49-F238E27FC236}">
                <a16:creationId xmlns:a16="http://schemas.microsoft.com/office/drawing/2014/main" id="{9DB83B3A-B2DF-37AA-2792-994CF9187651}"/>
              </a:ext>
            </a:extLst>
          </p:cNvPr>
          <p:cNvSpPr>
            <a:spLocks noGrp="1"/>
          </p:cNvSpPr>
          <p:nvPr>
            <p:ph type="sldNum" sz="quarter" idx="4"/>
          </p:nvPr>
        </p:nvSpPr>
        <p:spPr>
          <a:xfrm>
            <a:off x="11544782" y="6356350"/>
            <a:ext cx="647218" cy="365125"/>
          </a:xfrm>
          <a:prstGeom prst="rect">
            <a:avLst/>
          </a:prstGeom>
        </p:spPr>
        <p:txBody>
          <a:bodyPr vert="horz" lIns="91440" tIns="45720" rIns="91440" bIns="45720" rtlCol="0" anchor="ctr"/>
          <a:lstStyle>
            <a:lvl1pPr algn="ctr">
              <a:defRPr sz="1000">
                <a:solidFill>
                  <a:schemeClr val="bg2"/>
                </a:solidFill>
              </a:defRPr>
            </a:lvl1pPr>
          </a:lstStyle>
          <a:p>
            <a:fld id="{A645F9A8-A83F-C24A-BA58-9FEB47B749A2}" type="slidenum">
              <a:rPr lang="en-US" smtClean="0"/>
              <a:pPr/>
              <a:t>‹#›</a:t>
            </a:fld>
            <a:endParaRPr lang="en-US" dirty="0"/>
          </a:p>
        </p:txBody>
      </p:sp>
      <p:pic>
        <p:nvPicPr>
          <p:cNvPr id="2" name="Graphic 1">
            <a:extLst>
              <a:ext uri="{FF2B5EF4-FFF2-40B4-BE49-F238E27FC236}">
                <a16:creationId xmlns:a16="http://schemas.microsoft.com/office/drawing/2014/main" id="{87D4B5E7-A274-4058-35F4-DDE2DB2F7F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4424" y="6518902"/>
            <a:ext cx="1099588" cy="205531"/>
          </a:xfrm>
          <a:prstGeom prst="rect">
            <a:avLst/>
          </a:prstGeom>
        </p:spPr>
      </p:pic>
    </p:spTree>
    <p:extLst>
      <p:ext uri="{BB962C8B-B14F-4D97-AF65-F5344CB8AC3E}">
        <p14:creationId xmlns:p14="http://schemas.microsoft.com/office/powerpoint/2010/main" val="91192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EEDB06-8C94-49F5-BA02-587970D8B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67509BBF-4763-49A4-8B44-9A1C744C75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180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C1EC2-3382-491E-BE5D-3833D0CA1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3" name="Content Placeholder 2">
            <a:extLst>
              <a:ext uri="{FF2B5EF4-FFF2-40B4-BE49-F238E27FC236}">
                <a16:creationId xmlns:a16="http://schemas.microsoft.com/office/drawing/2014/main" id="{D4E7BD07-A342-4538-BF2D-F850C8DF3D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471A369B-1532-4F1D-BA5B-5A0E997777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44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3C4B-9A36-4E7F-B1D0-1627D6E7AEC6}"/>
              </a:ext>
            </a:extLst>
          </p:cNvPr>
          <p:cNvSpPr>
            <a:spLocks noGrp="1"/>
          </p:cNvSpPr>
          <p:nvPr>
            <p:ph type="title"/>
          </p:nvPr>
        </p:nvSpPr>
        <p:spPr>
          <a:xfrm>
            <a:off x="1089496" y="289498"/>
            <a:ext cx="10257953"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92D7B9B-E49D-4532-93AA-2C5BBDE4B18E}"/>
              </a:ext>
            </a:extLst>
          </p:cNvPr>
          <p:cNvSpPr>
            <a:spLocks noGrp="1"/>
          </p:cNvSpPr>
          <p:nvPr>
            <p:ph type="body" idx="1"/>
          </p:nvPr>
        </p:nvSpPr>
        <p:spPr>
          <a:xfrm>
            <a:off x="1089498" y="3142235"/>
            <a:ext cx="10257952" cy="24511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4886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07EA85-9BFD-4F87-B800-20E56C809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0CE39308-572A-4530-8C2B-996550537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50302-3714-4A46-BA20-4328CE7C7D5D}"/>
              </a:ext>
            </a:extLst>
          </p:cNvPr>
          <p:cNvSpPr>
            <a:spLocks noGrp="1"/>
          </p:cNvSpPr>
          <p:nvPr>
            <p:ph sz="half" idx="1"/>
          </p:nvPr>
        </p:nvSpPr>
        <p:spPr>
          <a:xfrm>
            <a:off x="1060314" y="1825625"/>
            <a:ext cx="4959485" cy="3972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F7008-E2F4-4E1B-BD69-1F3586AAB62B}"/>
              </a:ext>
            </a:extLst>
          </p:cNvPr>
          <p:cNvSpPr>
            <a:spLocks noGrp="1"/>
          </p:cNvSpPr>
          <p:nvPr>
            <p:ph sz="half" idx="2"/>
          </p:nvPr>
        </p:nvSpPr>
        <p:spPr>
          <a:xfrm>
            <a:off x="6172200" y="1825625"/>
            <a:ext cx="5181600" cy="3972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53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EE38E8-89FF-43D2-A6D7-92D38E1C11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F8AD6BF3-C46C-47CE-9FED-A088CCF5E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2077DC-B913-404E-965D-7204F4F11A7D}"/>
              </a:ext>
            </a:extLst>
          </p:cNvPr>
          <p:cNvSpPr>
            <a:spLocks noGrp="1"/>
          </p:cNvSpPr>
          <p:nvPr>
            <p:ph type="body" idx="1"/>
          </p:nvPr>
        </p:nvSpPr>
        <p:spPr>
          <a:xfrm>
            <a:off x="1079770" y="1681163"/>
            <a:ext cx="49178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A0D4095-7C37-4F42-BE4C-0D9C67D5EF84}"/>
              </a:ext>
            </a:extLst>
          </p:cNvPr>
          <p:cNvSpPr>
            <a:spLocks noGrp="1"/>
          </p:cNvSpPr>
          <p:nvPr>
            <p:ph sz="half" idx="2"/>
          </p:nvPr>
        </p:nvSpPr>
        <p:spPr>
          <a:xfrm>
            <a:off x="1079770" y="2505075"/>
            <a:ext cx="4917805" cy="3370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B3996E-E110-4EA2-B5B3-5B04B8606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89792C-9AA0-4761-ABA5-7EAD8B796C0B}"/>
              </a:ext>
            </a:extLst>
          </p:cNvPr>
          <p:cNvSpPr>
            <a:spLocks noGrp="1"/>
          </p:cNvSpPr>
          <p:nvPr>
            <p:ph sz="quarter" idx="4"/>
          </p:nvPr>
        </p:nvSpPr>
        <p:spPr>
          <a:xfrm>
            <a:off x="6172200" y="2505075"/>
            <a:ext cx="5183188" cy="3370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8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FEEB7BDA-B6A2-C887-61B3-CC00ECE5C567}"/>
              </a:ext>
            </a:extLst>
          </p:cNvPr>
          <p:cNvSpPr>
            <a:spLocks noGrp="1"/>
          </p:cNvSpPr>
          <p:nvPr>
            <p:ph type="ftr" sz="quarter" idx="3"/>
          </p:nvPr>
        </p:nvSpPr>
        <p:spPr>
          <a:xfrm>
            <a:off x="7418407" y="6356350"/>
            <a:ext cx="4114800" cy="365125"/>
          </a:xfrm>
          <a:prstGeom prst="rect">
            <a:avLst/>
          </a:prstGeom>
        </p:spPr>
        <p:txBody>
          <a:bodyPr vert="horz" lIns="91440" tIns="45720" rIns="91440" bIns="45720" rtlCol="0" anchor="ctr"/>
          <a:lstStyle>
            <a:lvl1pPr algn="r">
              <a:defRPr sz="1000">
                <a:solidFill>
                  <a:schemeClr val="bg2"/>
                </a:solidFill>
              </a:defRPr>
            </a:lvl1pPr>
          </a:lstStyle>
          <a:p>
            <a:r>
              <a:rPr lang="en-US" dirty="0"/>
              <a:t>Presentation Name</a:t>
            </a:r>
          </a:p>
        </p:txBody>
      </p:sp>
      <p:sp>
        <p:nvSpPr>
          <p:cNvPr id="13" name="Slide Number Placeholder 4">
            <a:extLst>
              <a:ext uri="{FF2B5EF4-FFF2-40B4-BE49-F238E27FC236}">
                <a16:creationId xmlns:a16="http://schemas.microsoft.com/office/drawing/2014/main" id="{9DB83B3A-B2DF-37AA-2792-994CF9187651}"/>
              </a:ext>
            </a:extLst>
          </p:cNvPr>
          <p:cNvSpPr>
            <a:spLocks noGrp="1"/>
          </p:cNvSpPr>
          <p:nvPr>
            <p:ph type="sldNum" sz="quarter" idx="4"/>
          </p:nvPr>
        </p:nvSpPr>
        <p:spPr>
          <a:xfrm>
            <a:off x="11544782" y="6356350"/>
            <a:ext cx="647218" cy="365125"/>
          </a:xfrm>
          <a:prstGeom prst="rect">
            <a:avLst/>
          </a:prstGeom>
        </p:spPr>
        <p:txBody>
          <a:bodyPr vert="horz" lIns="91440" tIns="45720" rIns="91440" bIns="45720" rtlCol="0" anchor="ctr"/>
          <a:lstStyle>
            <a:lvl1pPr algn="ctr">
              <a:defRPr sz="1000">
                <a:solidFill>
                  <a:schemeClr val="bg2"/>
                </a:solidFill>
              </a:defRPr>
            </a:lvl1pPr>
          </a:lstStyle>
          <a:p>
            <a:fld id="{A645F9A8-A83F-C24A-BA58-9FEB47B749A2}" type="slidenum">
              <a:rPr lang="en-US" smtClean="0"/>
              <a:pPr/>
              <a:t>‹#›</a:t>
            </a:fld>
            <a:endParaRPr lang="en-US" dirty="0"/>
          </a:p>
        </p:txBody>
      </p:sp>
      <p:pic>
        <p:nvPicPr>
          <p:cNvPr id="2" name="Graphic 1">
            <a:extLst>
              <a:ext uri="{FF2B5EF4-FFF2-40B4-BE49-F238E27FC236}">
                <a16:creationId xmlns:a16="http://schemas.microsoft.com/office/drawing/2014/main" id="{87D4B5E7-A274-4058-35F4-DDE2DB2F7F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4424" y="6518902"/>
            <a:ext cx="1099588" cy="205531"/>
          </a:xfrm>
          <a:prstGeom prst="rect">
            <a:avLst/>
          </a:prstGeom>
        </p:spPr>
      </p:pic>
    </p:spTree>
    <p:extLst>
      <p:ext uri="{BB962C8B-B14F-4D97-AF65-F5344CB8AC3E}">
        <p14:creationId xmlns:p14="http://schemas.microsoft.com/office/powerpoint/2010/main" val="365689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E98A6F-F5D7-4357-A6E9-412C3B943E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0F6D89B7-4A3A-4014-A56C-A4A96816966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4EA8CD3-461B-47EF-9BD0-742DE3753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759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EEDB06-8C94-49F5-BA02-587970D8B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1">
            <a:extLst>
              <a:ext uri="{FF2B5EF4-FFF2-40B4-BE49-F238E27FC236}">
                <a16:creationId xmlns:a16="http://schemas.microsoft.com/office/drawing/2014/main" id="{67509BBF-4763-49A4-8B44-9A1C744C75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12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EE30E3-7103-4B35-893E-E29A265A58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Placeholder 1">
            <a:extLst>
              <a:ext uri="{FF2B5EF4-FFF2-40B4-BE49-F238E27FC236}">
                <a16:creationId xmlns:a16="http://schemas.microsoft.com/office/drawing/2014/main" id="{216D3FB8-5D8B-45F5-AE10-7F13BA97FD1B}"/>
              </a:ext>
            </a:extLst>
          </p:cNvPr>
          <p:cNvSpPr>
            <a:spLocks noGrp="1"/>
          </p:cNvSpPr>
          <p:nvPr>
            <p:ph type="title"/>
          </p:nvPr>
        </p:nvSpPr>
        <p:spPr>
          <a:xfrm>
            <a:off x="1089498" y="365125"/>
            <a:ext cx="1026430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CD00E5-D45D-46A1-B0EE-EDAEC0DF5423}"/>
              </a:ext>
            </a:extLst>
          </p:cNvPr>
          <p:cNvSpPr>
            <a:spLocks noGrp="1"/>
          </p:cNvSpPr>
          <p:nvPr>
            <p:ph type="body" idx="1"/>
          </p:nvPr>
        </p:nvSpPr>
        <p:spPr>
          <a:xfrm>
            <a:off x="1089496" y="1825625"/>
            <a:ext cx="10264303" cy="39331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FB6F5C9-5C9C-416E-B085-4C0B788F1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70331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EE30E3-7103-4B35-893E-E29A265A58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Placeholder 1">
            <a:extLst>
              <a:ext uri="{FF2B5EF4-FFF2-40B4-BE49-F238E27FC236}">
                <a16:creationId xmlns:a16="http://schemas.microsoft.com/office/drawing/2014/main" id="{216D3FB8-5D8B-45F5-AE10-7F13BA97FD1B}"/>
              </a:ext>
            </a:extLst>
          </p:cNvPr>
          <p:cNvSpPr>
            <a:spLocks noGrp="1"/>
          </p:cNvSpPr>
          <p:nvPr>
            <p:ph type="title"/>
          </p:nvPr>
        </p:nvSpPr>
        <p:spPr>
          <a:xfrm>
            <a:off x="1089498" y="365125"/>
            <a:ext cx="1026430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CD00E5-D45D-46A1-B0EE-EDAEC0DF5423}"/>
              </a:ext>
            </a:extLst>
          </p:cNvPr>
          <p:cNvSpPr>
            <a:spLocks noGrp="1"/>
          </p:cNvSpPr>
          <p:nvPr>
            <p:ph type="body" idx="1"/>
          </p:nvPr>
        </p:nvSpPr>
        <p:spPr>
          <a:xfrm>
            <a:off x="1089496" y="1825625"/>
            <a:ext cx="10264303" cy="39331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FB6F5C9-5C9C-416E-B085-4C0B788F1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724894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EE30E3-7103-4B35-893E-E29A265A58B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69651"/>
            <a:ext cx="12192000" cy="7227651"/>
          </a:xfrm>
          <a:prstGeom prst="rect">
            <a:avLst/>
          </a:prstGeom>
        </p:spPr>
      </p:pic>
      <p:sp>
        <p:nvSpPr>
          <p:cNvPr id="2" name="Title Placeholder 1">
            <a:extLst>
              <a:ext uri="{FF2B5EF4-FFF2-40B4-BE49-F238E27FC236}">
                <a16:creationId xmlns:a16="http://schemas.microsoft.com/office/drawing/2014/main" id="{216D3FB8-5D8B-45F5-AE10-7F13BA97FD1B}"/>
              </a:ext>
            </a:extLst>
          </p:cNvPr>
          <p:cNvSpPr>
            <a:spLocks noGrp="1"/>
          </p:cNvSpPr>
          <p:nvPr>
            <p:ph type="title"/>
          </p:nvPr>
        </p:nvSpPr>
        <p:spPr>
          <a:xfrm>
            <a:off x="1089498" y="365125"/>
            <a:ext cx="1026430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CD00E5-D45D-46A1-B0EE-EDAEC0DF5423}"/>
              </a:ext>
            </a:extLst>
          </p:cNvPr>
          <p:cNvSpPr>
            <a:spLocks noGrp="1"/>
          </p:cNvSpPr>
          <p:nvPr>
            <p:ph type="body" idx="1"/>
          </p:nvPr>
        </p:nvSpPr>
        <p:spPr>
          <a:xfrm>
            <a:off x="1089496" y="1825625"/>
            <a:ext cx="10264303" cy="39331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FB6F5C9-5C9C-416E-B085-4C0B788F1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7202931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l" defTabSz="914400" rtl="0" eaLnBrk="1" latinLnBrk="0" hangingPunct="1">
        <a:lnSpc>
          <a:spcPct val="90000"/>
        </a:lnSpc>
        <a:spcBef>
          <a:spcPct val="0"/>
        </a:spcBef>
        <a:buNone/>
        <a:defRPr sz="4400" kern="1200">
          <a:solidFill>
            <a:schemeClr val="tx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avaa@ucsd.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c5palmer@ucsd.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F524-3E2C-4E01-BA13-E7D566358B46}"/>
              </a:ext>
            </a:extLst>
          </p:cNvPr>
          <p:cNvSpPr>
            <a:spLocks noGrp="1"/>
          </p:cNvSpPr>
          <p:nvPr>
            <p:ph type="ctrTitle"/>
          </p:nvPr>
        </p:nvSpPr>
        <p:spPr>
          <a:xfrm>
            <a:off x="531628" y="1122363"/>
            <a:ext cx="10823944" cy="2387600"/>
          </a:xfrm>
        </p:spPr>
        <p:txBody>
          <a:bodyPr>
            <a:normAutofit/>
          </a:bodyPr>
          <a:lstStyle/>
          <a:p>
            <a:r>
              <a:rPr lang="en-US" dirty="0">
                <a:latin typeface="Teko SemiBold" panose="02000000000000000000" pitchFamily="2" charset="0"/>
                <a:cs typeface="Teko SemiBold" panose="02000000000000000000" pitchFamily="2" charset="0"/>
              </a:rPr>
              <a:t>Welcome to the </a:t>
            </a:r>
            <a:br>
              <a:rPr lang="en-US" dirty="0">
                <a:latin typeface="Teko SemiBold" panose="02000000000000000000" pitchFamily="2" charset="0"/>
                <a:cs typeface="Teko SemiBold" panose="02000000000000000000" pitchFamily="2" charset="0"/>
              </a:rPr>
            </a:br>
            <a:r>
              <a:rPr lang="en-US" dirty="0">
                <a:latin typeface="Teko SemiBold" panose="02000000000000000000" pitchFamily="2" charset="0"/>
                <a:cs typeface="Teko SemiBold" panose="02000000000000000000" pitchFamily="2" charset="0"/>
              </a:rPr>
              <a:t>Future of Academic Affairs Forum</a:t>
            </a:r>
          </a:p>
        </p:txBody>
      </p:sp>
      <p:sp>
        <p:nvSpPr>
          <p:cNvPr id="3" name="Subtitle 2">
            <a:extLst>
              <a:ext uri="{FF2B5EF4-FFF2-40B4-BE49-F238E27FC236}">
                <a16:creationId xmlns:a16="http://schemas.microsoft.com/office/drawing/2014/main" id="{92FB2C68-ACB1-488F-AF60-5939E710A3C4}"/>
              </a:ext>
            </a:extLst>
          </p:cNvPr>
          <p:cNvSpPr>
            <a:spLocks noGrp="1"/>
          </p:cNvSpPr>
          <p:nvPr>
            <p:ph type="subTitle" idx="1"/>
          </p:nvPr>
        </p:nvSpPr>
        <p:spPr>
          <a:xfrm>
            <a:off x="1371600" y="3509963"/>
            <a:ext cx="9144000" cy="1655762"/>
          </a:xfrm>
        </p:spPr>
        <p:txBody>
          <a:bodyPr/>
          <a:lstStyle/>
          <a:p>
            <a:r>
              <a:rPr lang="en-US" sz="4000" dirty="0"/>
              <a:t>January 18, 2024</a:t>
            </a:r>
          </a:p>
          <a:p>
            <a:endParaRPr lang="en-US" dirty="0"/>
          </a:p>
          <a:p>
            <a:endParaRPr lang="en-US" dirty="0"/>
          </a:p>
        </p:txBody>
      </p:sp>
    </p:spTree>
    <p:extLst>
      <p:ext uri="{BB962C8B-B14F-4D97-AF65-F5344CB8AC3E}">
        <p14:creationId xmlns:p14="http://schemas.microsoft.com/office/powerpoint/2010/main" val="376730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714" y="0"/>
            <a:ext cx="7184572" cy="6858000"/>
          </a:xfrm>
          <a:prstGeom prst="rect">
            <a:avLst/>
          </a:prstGeom>
        </p:spPr>
      </p:pic>
      <p:sp>
        <p:nvSpPr>
          <p:cNvPr id="5" name="Arrow: Right 10">
            <a:extLst>
              <a:ext uri="{FF2B5EF4-FFF2-40B4-BE49-F238E27FC236}">
                <a16:creationId xmlns:a16="http://schemas.microsoft.com/office/drawing/2014/main" id="{30F1534D-99B5-41DE-A7D6-0F8EA9416AE9}"/>
              </a:ext>
            </a:extLst>
          </p:cNvPr>
          <p:cNvSpPr/>
          <p:nvPr/>
        </p:nvSpPr>
        <p:spPr>
          <a:xfrm>
            <a:off x="1071957" y="209884"/>
            <a:ext cx="1431757" cy="18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2617775" y="174791"/>
            <a:ext cx="3275025" cy="285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617775" y="155738"/>
            <a:ext cx="37573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Employee Name / ID</a:t>
            </a:r>
          </a:p>
        </p:txBody>
      </p:sp>
      <p:sp>
        <p:nvSpPr>
          <p:cNvPr id="12" name="Arrow: Right 10">
            <a:extLst>
              <a:ext uri="{FF2B5EF4-FFF2-40B4-BE49-F238E27FC236}">
                <a16:creationId xmlns:a16="http://schemas.microsoft.com/office/drawing/2014/main" id="{30F1534D-99B5-41DE-A7D6-0F8EA9416AE9}"/>
              </a:ext>
            </a:extLst>
          </p:cNvPr>
          <p:cNvSpPr/>
          <p:nvPr/>
        </p:nvSpPr>
        <p:spPr>
          <a:xfrm rot="331451">
            <a:off x="1180656" y="1678397"/>
            <a:ext cx="1431757" cy="18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39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4000" b="1" dirty="0">
                <a:latin typeface="+mn-lt"/>
              </a:rPr>
              <a:t>Sr. AVC Continetti</a:t>
            </a:r>
          </a:p>
          <a:p>
            <a:pPr marL="0" indent="0">
              <a:buNone/>
            </a:pPr>
            <a:r>
              <a:rPr lang="en-US" sz="4000" b="1" dirty="0">
                <a:latin typeface="+mn-lt"/>
                <a:hlinkClick r:id="rId3"/>
              </a:rPr>
              <a:t>savcaa@ucsd.edu</a:t>
            </a:r>
            <a:endParaRPr lang="en-US" sz="4000" b="1" dirty="0">
              <a:latin typeface="+mn-lt"/>
            </a:endParaRPr>
          </a:p>
          <a:p>
            <a:pPr marL="0" indent="0">
              <a:buNone/>
            </a:pPr>
            <a:endParaRPr lang="en-US" sz="4000" b="1" dirty="0">
              <a:latin typeface="+mn-lt"/>
            </a:endParaRPr>
          </a:p>
          <a:p>
            <a:pPr marL="0" indent="0">
              <a:buNone/>
            </a:pPr>
            <a:r>
              <a:rPr lang="en-US" sz="4000" b="1" dirty="0">
                <a:latin typeface="+mn-lt"/>
              </a:rPr>
              <a:t>Asst. VC Palmer</a:t>
            </a:r>
          </a:p>
          <a:p>
            <a:pPr marL="0" indent="0">
              <a:buNone/>
            </a:pPr>
            <a:r>
              <a:rPr lang="en-US" sz="4000" b="1" dirty="0">
                <a:latin typeface="+mn-lt"/>
                <a:hlinkClick r:id="rId4"/>
              </a:rPr>
              <a:t>c5palmer@ucsd.edu</a:t>
            </a:r>
            <a:endParaRPr lang="en-US" sz="4000" b="1" dirty="0">
              <a:latin typeface="+mn-lt"/>
            </a:endParaRPr>
          </a:p>
          <a:p>
            <a:pPr marL="0" indent="0">
              <a:buNone/>
            </a:pPr>
            <a:endParaRPr lang="en-US" dirty="0"/>
          </a:p>
        </p:txBody>
      </p:sp>
      <p:sp>
        <p:nvSpPr>
          <p:cNvPr id="3" name="Title 2"/>
          <p:cNvSpPr>
            <a:spLocks noGrp="1"/>
          </p:cNvSpPr>
          <p:nvPr>
            <p:ph type="title"/>
          </p:nvPr>
        </p:nvSpPr>
        <p:spPr/>
        <p:txBody>
          <a:bodyPr>
            <a:normAutofit/>
          </a:bodyPr>
          <a:lstStyle/>
          <a:p>
            <a:r>
              <a:rPr lang="en-US" sz="5400" dirty="0"/>
              <a:t>How to Reach Us:</a:t>
            </a:r>
          </a:p>
        </p:txBody>
      </p:sp>
    </p:spTree>
    <p:extLst>
      <p:ext uri="{BB962C8B-B14F-4D97-AF65-F5344CB8AC3E}">
        <p14:creationId xmlns:p14="http://schemas.microsoft.com/office/powerpoint/2010/main" val="308708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498" y="0"/>
            <a:ext cx="10264302" cy="1325563"/>
          </a:xfrm>
        </p:spPr>
        <p:txBody>
          <a:bodyPr/>
          <a:lstStyle/>
          <a:p>
            <a:r>
              <a:rPr lang="en-US" dirty="0"/>
              <a:t>Discussion Questions:</a:t>
            </a:r>
          </a:p>
        </p:txBody>
      </p:sp>
      <p:sp>
        <p:nvSpPr>
          <p:cNvPr id="3" name="TextBox 2"/>
          <p:cNvSpPr txBox="1"/>
          <p:nvPr/>
        </p:nvSpPr>
        <p:spPr>
          <a:xfrm>
            <a:off x="1144263" y="1028343"/>
            <a:ext cx="7717515" cy="4801314"/>
          </a:xfrm>
          <a:prstGeom prst="rect">
            <a:avLst/>
          </a:prstGeom>
          <a:noFill/>
        </p:spPr>
        <p:txBody>
          <a:bodyPr wrap="square" rtlCol="0">
            <a:spAutoFit/>
          </a:bodyPr>
          <a:lstStyle/>
          <a:p>
            <a:pPr marL="285750" lvl="0" indent="-285750">
              <a:buFont typeface="Arial" panose="020B0604020202020204" pitchFamily="34" charset="0"/>
              <a:buChar char="•"/>
            </a:pPr>
            <a:r>
              <a:rPr lang="en-US" sz="3200" dirty="0"/>
              <a:t>What other information would it be helpful to have available through the APS transparency dashboards?</a:t>
            </a:r>
          </a:p>
          <a:p>
            <a:pPr lvl="0"/>
            <a:endParaRPr lang="en-US" sz="3200" dirty="0"/>
          </a:p>
          <a:p>
            <a:pPr marL="285750" lvl="0" indent="-285750">
              <a:buFont typeface="Arial" panose="020B0604020202020204" pitchFamily="34" charset="0"/>
              <a:buChar char="•"/>
            </a:pPr>
            <a:r>
              <a:rPr lang="en-US" sz="3200" dirty="0"/>
              <a:t>What other kinds of transparency dashboards could be helpful?</a:t>
            </a:r>
          </a:p>
          <a:p>
            <a:pPr marL="285750" lvl="0" indent="-285750">
              <a:buFont typeface="Arial" panose="020B0604020202020204" pitchFamily="34" charset="0"/>
              <a:buChar char="•"/>
            </a:pPr>
            <a:endParaRPr lang="en-US" sz="3200" dirty="0"/>
          </a:p>
          <a:p>
            <a:pPr marL="285750" lvl="0" indent="-285750">
              <a:buFont typeface="Arial" panose="020B0604020202020204" pitchFamily="34" charset="0"/>
              <a:buChar char="•"/>
            </a:pPr>
            <a:r>
              <a:rPr lang="en-US" sz="3200" dirty="0"/>
              <a:t>What other methods or tools can help us be more transparent and service-oriented?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98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B9A7-6A7D-4BB2-94EF-5A15BCC75385}"/>
              </a:ext>
            </a:extLst>
          </p:cNvPr>
          <p:cNvSpPr>
            <a:spLocks noGrp="1"/>
          </p:cNvSpPr>
          <p:nvPr>
            <p:ph type="ctrTitle"/>
          </p:nvPr>
        </p:nvSpPr>
        <p:spPr>
          <a:xfrm>
            <a:off x="1524000" y="1122363"/>
            <a:ext cx="8161867" cy="2387600"/>
          </a:xfrm>
        </p:spPr>
        <p:txBody>
          <a:bodyPr/>
          <a:lstStyle/>
          <a:p>
            <a:r>
              <a:rPr lang="en-US" dirty="0">
                <a:latin typeface="Teko SemiBold" panose="02000000000000000000" pitchFamily="2" charset="0"/>
                <a:cs typeface="Teko SemiBold" panose="02000000000000000000" pitchFamily="2" charset="0"/>
              </a:rPr>
              <a:t>Expanding Summer </a:t>
            </a:r>
            <a:br>
              <a:rPr lang="en-US" dirty="0">
                <a:latin typeface="Teko SemiBold" panose="02000000000000000000" pitchFamily="2" charset="0"/>
                <a:cs typeface="Teko SemiBold" panose="02000000000000000000" pitchFamily="2" charset="0"/>
              </a:rPr>
            </a:br>
            <a:r>
              <a:rPr lang="en-US" dirty="0">
                <a:latin typeface="Teko SemiBold" panose="02000000000000000000" pitchFamily="2" charset="0"/>
                <a:cs typeface="Teko SemiBold" panose="02000000000000000000" pitchFamily="2" charset="0"/>
              </a:rPr>
              <a:t>Academic Offerings</a:t>
            </a:r>
          </a:p>
        </p:txBody>
      </p:sp>
      <p:sp>
        <p:nvSpPr>
          <p:cNvPr id="3" name="Subtitle 2">
            <a:extLst>
              <a:ext uri="{FF2B5EF4-FFF2-40B4-BE49-F238E27FC236}">
                <a16:creationId xmlns:a16="http://schemas.microsoft.com/office/drawing/2014/main" id="{1CB02184-B169-4227-A740-21525650AECA}"/>
              </a:ext>
            </a:extLst>
          </p:cNvPr>
          <p:cNvSpPr>
            <a:spLocks noGrp="1"/>
          </p:cNvSpPr>
          <p:nvPr>
            <p:ph type="subTitle" idx="1"/>
          </p:nvPr>
        </p:nvSpPr>
        <p:spPr>
          <a:xfrm>
            <a:off x="1998133" y="3850394"/>
            <a:ext cx="6999111" cy="1655762"/>
          </a:xfrm>
        </p:spPr>
        <p:txBody>
          <a:bodyPr/>
          <a:lstStyle/>
          <a:p>
            <a:r>
              <a:rPr lang="en-US" dirty="0"/>
              <a:t>Rocco Fragomeni </a:t>
            </a:r>
            <a:br>
              <a:rPr lang="en-US" dirty="0"/>
            </a:br>
            <a:r>
              <a:rPr lang="en-US" dirty="0"/>
              <a:t>Director, Summer Planning | </a:t>
            </a:r>
            <a:r>
              <a:rPr lang="en-US" i="1" dirty="0"/>
              <a:t>Educational Innovation</a:t>
            </a:r>
          </a:p>
        </p:txBody>
      </p:sp>
    </p:spTree>
    <p:extLst>
      <p:ext uri="{BB962C8B-B14F-4D97-AF65-F5344CB8AC3E}">
        <p14:creationId xmlns:p14="http://schemas.microsoft.com/office/powerpoint/2010/main" val="54826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0502-575D-1DD7-8B25-F05839EED337}"/>
              </a:ext>
            </a:extLst>
          </p:cNvPr>
          <p:cNvSpPr>
            <a:spLocks noGrp="1"/>
          </p:cNvSpPr>
          <p:nvPr>
            <p:ph type="title"/>
          </p:nvPr>
        </p:nvSpPr>
        <p:spPr>
          <a:xfrm>
            <a:off x="1032478" y="60884"/>
            <a:ext cx="10264302" cy="1325563"/>
          </a:xfrm>
        </p:spPr>
        <p:txBody>
          <a:bodyPr/>
          <a:lstStyle/>
          <a:p>
            <a:r>
              <a:rPr lang="en-US" dirty="0"/>
              <a:t>Summer at UC San Diego</a:t>
            </a:r>
          </a:p>
        </p:txBody>
      </p:sp>
      <p:grpSp>
        <p:nvGrpSpPr>
          <p:cNvPr id="10" name="Group 9">
            <a:extLst>
              <a:ext uri="{FF2B5EF4-FFF2-40B4-BE49-F238E27FC236}">
                <a16:creationId xmlns:a16="http://schemas.microsoft.com/office/drawing/2014/main" id="{856DF5EB-4D75-7E42-2392-FFA4248F7B46}"/>
              </a:ext>
            </a:extLst>
          </p:cNvPr>
          <p:cNvGrpSpPr/>
          <p:nvPr/>
        </p:nvGrpSpPr>
        <p:grpSpPr>
          <a:xfrm>
            <a:off x="1543337" y="1386447"/>
            <a:ext cx="5876703" cy="787757"/>
            <a:chOff x="462606" y="1690688"/>
            <a:chExt cx="5503628" cy="1359672"/>
          </a:xfrm>
        </p:grpSpPr>
        <p:sp>
          <p:nvSpPr>
            <p:cNvPr id="4" name="Rounded Rectangle 3">
              <a:extLst>
                <a:ext uri="{FF2B5EF4-FFF2-40B4-BE49-F238E27FC236}">
                  <a16:creationId xmlns:a16="http://schemas.microsoft.com/office/drawing/2014/main" id="{3F00A14A-DD9C-405E-BB9E-EEF3DB6CA544}"/>
                </a:ext>
              </a:extLst>
            </p:cNvPr>
            <p:cNvSpPr/>
            <p:nvPr/>
          </p:nvSpPr>
          <p:spPr>
            <a:xfrm>
              <a:off x="462606" y="2183373"/>
              <a:ext cx="2687541" cy="37430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Summer Session 1</a:t>
              </a:r>
            </a:p>
          </p:txBody>
        </p:sp>
        <p:sp>
          <p:nvSpPr>
            <p:cNvPr id="5" name="Rounded Rectangle 4">
              <a:extLst>
                <a:ext uri="{FF2B5EF4-FFF2-40B4-BE49-F238E27FC236}">
                  <a16:creationId xmlns:a16="http://schemas.microsoft.com/office/drawing/2014/main" id="{F7D79483-FB8C-4A00-46CC-FA738C742CD2}"/>
                </a:ext>
              </a:extLst>
            </p:cNvPr>
            <p:cNvSpPr/>
            <p:nvPr/>
          </p:nvSpPr>
          <p:spPr>
            <a:xfrm>
              <a:off x="3278693" y="2183373"/>
              <a:ext cx="2687541" cy="37430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Summer Session 2</a:t>
              </a:r>
            </a:p>
          </p:txBody>
        </p:sp>
        <p:sp>
          <p:nvSpPr>
            <p:cNvPr id="6" name="Rounded Rectangle 5">
              <a:extLst>
                <a:ext uri="{FF2B5EF4-FFF2-40B4-BE49-F238E27FC236}">
                  <a16:creationId xmlns:a16="http://schemas.microsoft.com/office/drawing/2014/main" id="{06A38173-2E3F-7509-A15B-1926CF053FB1}"/>
                </a:ext>
              </a:extLst>
            </p:cNvPr>
            <p:cNvSpPr/>
            <p:nvPr/>
          </p:nvSpPr>
          <p:spPr>
            <a:xfrm>
              <a:off x="462606" y="2676058"/>
              <a:ext cx="5503628" cy="374302"/>
            </a:xfrm>
            <a:prstGeom prst="roundRect">
              <a:avLst/>
            </a:prstGeom>
            <a:gradFill flip="none" rotWithShape="1">
              <a:gsLst>
                <a:gs pos="100000">
                  <a:schemeClr val="tx2"/>
                </a:gs>
                <a:gs pos="0">
                  <a:schemeClr val="accent1">
                    <a:lumMod val="45000"/>
                    <a:lumOff val="55000"/>
                  </a:schemeClr>
                </a:gs>
                <a:gs pos="23000">
                  <a:schemeClr val="accent1">
                    <a:lumMod val="45000"/>
                    <a:lumOff val="55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Special Session (Variable Length)</a:t>
              </a:r>
            </a:p>
          </p:txBody>
        </p:sp>
        <p:sp>
          <p:nvSpPr>
            <p:cNvPr id="7" name="Rounded Rectangle 6">
              <a:extLst>
                <a:ext uri="{FF2B5EF4-FFF2-40B4-BE49-F238E27FC236}">
                  <a16:creationId xmlns:a16="http://schemas.microsoft.com/office/drawing/2014/main" id="{CBEBB322-C95B-41ED-CA1B-B6598558EA5A}"/>
                </a:ext>
              </a:extLst>
            </p:cNvPr>
            <p:cNvSpPr/>
            <p:nvPr/>
          </p:nvSpPr>
          <p:spPr>
            <a:xfrm>
              <a:off x="462606" y="1690688"/>
              <a:ext cx="5503628" cy="37430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Fall | Winter | Spring</a:t>
              </a:r>
            </a:p>
          </p:txBody>
        </p:sp>
      </p:grpSp>
      <p:sp>
        <p:nvSpPr>
          <p:cNvPr id="9" name="Content Placeholder 8">
            <a:extLst>
              <a:ext uri="{FF2B5EF4-FFF2-40B4-BE49-F238E27FC236}">
                <a16:creationId xmlns:a16="http://schemas.microsoft.com/office/drawing/2014/main" id="{AE4A5EA1-886C-EF26-16F4-F6774404FAF0}"/>
              </a:ext>
            </a:extLst>
          </p:cNvPr>
          <p:cNvSpPr>
            <a:spLocks noGrp="1"/>
          </p:cNvSpPr>
          <p:nvPr>
            <p:ph idx="1"/>
          </p:nvPr>
        </p:nvSpPr>
        <p:spPr>
          <a:xfrm>
            <a:off x="998211" y="2578977"/>
            <a:ext cx="10517797" cy="3568326"/>
          </a:xfrm>
        </p:spPr>
        <p:txBody>
          <a:bodyPr>
            <a:normAutofit/>
          </a:bodyPr>
          <a:lstStyle/>
          <a:p>
            <a:r>
              <a:rPr lang="en-US" dirty="0"/>
              <a:t>Plays a major role in student success and academic progress</a:t>
            </a:r>
          </a:p>
          <a:p>
            <a:pPr lvl="1"/>
            <a:r>
              <a:rPr lang="en-US" dirty="0"/>
              <a:t>Many students utilize summer session to:</a:t>
            </a:r>
          </a:p>
          <a:p>
            <a:pPr lvl="2"/>
            <a:r>
              <a:rPr lang="en-US" sz="1800" dirty="0"/>
              <a:t>Start early (before their first fall term); Stay on-track; Get ahead</a:t>
            </a:r>
          </a:p>
          <a:p>
            <a:pPr lvl="2"/>
            <a:r>
              <a:rPr lang="en-US" sz="1800" dirty="0"/>
              <a:t>Financially beneficial</a:t>
            </a:r>
          </a:p>
          <a:p>
            <a:pPr lvl="2"/>
            <a:r>
              <a:rPr lang="en-US" sz="1800" dirty="0"/>
              <a:t>Maximize summer opportunities; remote coursework</a:t>
            </a:r>
          </a:p>
          <a:p>
            <a:pPr marL="914400" lvl="2" indent="0">
              <a:buNone/>
            </a:pPr>
            <a:endParaRPr lang="en-US" sz="1800" dirty="0"/>
          </a:p>
          <a:p>
            <a:r>
              <a:rPr lang="en-US" dirty="0"/>
              <a:t>Can alleviate stress on physical space and course capacity during the fall, winter, and spring</a:t>
            </a:r>
          </a:p>
          <a:p>
            <a:endParaRPr lang="en-US" dirty="0"/>
          </a:p>
          <a:p>
            <a:endParaRPr lang="en-US" dirty="0"/>
          </a:p>
        </p:txBody>
      </p:sp>
    </p:spTree>
    <p:extLst>
      <p:ext uri="{BB962C8B-B14F-4D97-AF65-F5344CB8AC3E}">
        <p14:creationId xmlns:p14="http://schemas.microsoft.com/office/powerpoint/2010/main" val="265605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0502-575D-1DD7-8B25-F05839EED337}"/>
              </a:ext>
            </a:extLst>
          </p:cNvPr>
          <p:cNvSpPr>
            <a:spLocks noGrp="1"/>
          </p:cNvSpPr>
          <p:nvPr>
            <p:ph type="title"/>
          </p:nvPr>
        </p:nvSpPr>
        <p:spPr/>
        <p:txBody>
          <a:bodyPr/>
          <a:lstStyle/>
          <a:p>
            <a:r>
              <a:rPr lang="en-US" dirty="0"/>
              <a:t>Identifying Student Needs</a:t>
            </a:r>
          </a:p>
        </p:txBody>
      </p:sp>
      <p:sp>
        <p:nvSpPr>
          <p:cNvPr id="3" name="Content Placeholder 2">
            <a:extLst>
              <a:ext uri="{FF2B5EF4-FFF2-40B4-BE49-F238E27FC236}">
                <a16:creationId xmlns:a16="http://schemas.microsoft.com/office/drawing/2014/main" id="{C125E4D2-7AEF-B10A-970E-B2363808BCF5}"/>
              </a:ext>
            </a:extLst>
          </p:cNvPr>
          <p:cNvSpPr>
            <a:spLocks noGrp="1"/>
          </p:cNvSpPr>
          <p:nvPr>
            <p:ph idx="1"/>
          </p:nvPr>
        </p:nvSpPr>
        <p:spPr>
          <a:xfrm>
            <a:off x="6221649" y="1987040"/>
            <a:ext cx="5010795" cy="3933149"/>
          </a:xfrm>
        </p:spPr>
        <p:txBody>
          <a:bodyPr vert="horz" lIns="91440" tIns="45720" rIns="91440" bIns="45720" rtlCol="0" anchor="t">
            <a:normAutofit/>
          </a:bodyPr>
          <a:lstStyle/>
          <a:p>
            <a:r>
              <a:rPr lang="en-US" sz="2400" dirty="0">
                <a:latin typeface="Source Sans Pro"/>
                <a:ea typeface="Source Sans Pro"/>
              </a:rPr>
              <a:t>Educational Innovation is working to improve our collective approach to identifying high priority courses to remove barriers to student success</a:t>
            </a:r>
            <a:endParaRPr lang="en-US" sz="2000" dirty="0">
              <a:latin typeface="Source Sans Pro"/>
              <a:ea typeface="Source Sans Pro"/>
            </a:endParaRPr>
          </a:p>
          <a:p>
            <a:pPr lvl="1"/>
            <a:r>
              <a:rPr lang="en-US" sz="2000" dirty="0"/>
              <a:t>Working on adding: DFW, waitlist, and cadence to degree plans</a:t>
            </a:r>
          </a:p>
          <a:p>
            <a:pPr lvl="1"/>
            <a:r>
              <a:rPr lang="en-US" sz="2000" dirty="0"/>
              <a:t>Subject to constant change</a:t>
            </a:r>
          </a:p>
          <a:p>
            <a:pPr lvl="1"/>
            <a:r>
              <a:rPr lang="en-US" sz="2000" dirty="0"/>
              <a:t>Welcome feedback for improvement </a:t>
            </a:r>
            <a:endParaRPr lang="en-US" sz="1600" dirty="0"/>
          </a:p>
        </p:txBody>
      </p:sp>
      <p:pic>
        <p:nvPicPr>
          <p:cNvPr id="4" name="Picture 3">
            <a:extLst>
              <a:ext uri="{FF2B5EF4-FFF2-40B4-BE49-F238E27FC236}">
                <a16:creationId xmlns:a16="http://schemas.microsoft.com/office/drawing/2014/main" id="{EC1E81C0-D00C-C6C1-17FB-E3EF19DD20F8}"/>
              </a:ext>
            </a:extLst>
          </p:cNvPr>
          <p:cNvPicPr>
            <a:picLocks noChangeAspect="1"/>
          </p:cNvPicPr>
          <p:nvPr/>
        </p:nvPicPr>
        <p:blipFill>
          <a:blip r:embed="rId3"/>
          <a:stretch>
            <a:fillRect/>
          </a:stretch>
        </p:blipFill>
        <p:spPr>
          <a:xfrm>
            <a:off x="1051011" y="1987040"/>
            <a:ext cx="5170638" cy="2883920"/>
          </a:xfrm>
          <a:prstGeom prst="rect">
            <a:avLst/>
          </a:prstGeom>
        </p:spPr>
      </p:pic>
    </p:spTree>
    <p:extLst>
      <p:ext uri="{BB962C8B-B14F-4D97-AF65-F5344CB8AC3E}">
        <p14:creationId xmlns:p14="http://schemas.microsoft.com/office/powerpoint/2010/main" val="255055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0502-575D-1DD7-8B25-F05839EED337}"/>
              </a:ext>
            </a:extLst>
          </p:cNvPr>
          <p:cNvSpPr>
            <a:spLocks noGrp="1"/>
          </p:cNvSpPr>
          <p:nvPr>
            <p:ph type="title"/>
          </p:nvPr>
        </p:nvSpPr>
        <p:spPr/>
        <p:txBody>
          <a:bodyPr/>
          <a:lstStyle/>
          <a:p>
            <a:r>
              <a:rPr lang="en-US" dirty="0"/>
              <a:t>Discussion Group Questions</a:t>
            </a:r>
          </a:p>
        </p:txBody>
      </p:sp>
      <p:sp>
        <p:nvSpPr>
          <p:cNvPr id="3" name="Content Placeholder 2">
            <a:extLst>
              <a:ext uri="{FF2B5EF4-FFF2-40B4-BE49-F238E27FC236}">
                <a16:creationId xmlns:a16="http://schemas.microsoft.com/office/drawing/2014/main" id="{C125E4D2-7AEF-B10A-970E-B2363808BCF5}"/>
              </a:ext>
            </a:extLst>
          </p:cNvPr>
          <p:cNvSpPr>
            <a:spLocks noGrp="1"/>
          </p:cNvSpPr>
          <p:nvPr>
            <p:ph idx="1"/>
          </p:nvPr>
        </p:nvSpPr>
        <p:spPr/>
        <p:txBody>
          <a:bodyPr vert="horz" lIns="91440" tIns="45720" rIns="91440" bIns="45720" rtlCol="0" anchor="t">
            <a:normAutofit/>
          </a:bodyPr>
          <a:lstStyle/>
          <a:p>
            <a:r>
              <a:rPr lang="en-US" sz="2400" dirty="0"/>
              <a:t>How does your department strategize summer course offerings?</a:t>
            </a:r>
          </a:p>
          <a:p>
            <a:r>
              <a:rPr lang="en-US" sz="2400" dirty="0">
                <a:latin typeface="Source Sans Pro"/>
                <a:ea typeface="Source Sans Pro"/>
              </a:rPr>
              <a:t>What can we add to Educational Innovation’s analysis? </a:t>
            </a:r>
            <a:r>
              <a:rPr lang="en-US" sz="1800" i="1" dirty="0">
                <a:latin typeface="Source Sans Pro"/>
                <a:ea typeface="Source Sans Pro"/>
              </a:rPr>
              <a:t>(Currently we account for DFW, Waitlist, cadence, and complexity of sequences/prerequisites)</a:t>
            </a:r>
          </a:p>
          <a:p>
            <a:r>
              <a:rPr lang="en-US" sz="2400" dirty="0">
                <a:latin typeface="Source Sans Pro"/>
                <a:ea typeface="Source Sans Pro"/>
              </a:rPr>
              <a:t>What barriers do you or does your department have to offering summer courses?</a:t>
            </a:r>
          </a:p>
          <a:p>
            <a:r>
              <a:rPr lang="en-US" sz="2400" b="0" i="0" u="none" strike="noStrike" dirty="0">
                <a:effectLst/>
                <a:latin typeface="Calibri" panose="020F0502020204030204" pitchFamily="34" charset="0"/>
              </a:rPr>
              <a:t>What are the barriers for students who aren’t currently participating in Summer Session or other summer programs?</a:t>
            </a:r>
          </a:p>
          <a:p>
            <a:r>
              <a:rPr lang="en-US" sz="2400" dirty="0">
                <a:latin typeface="Calibri" panose="020F0502020204030204" pitchFamily="34" charset="0"/>
              </a:rPr>
              <a:t>In addition to listing high priority courses, are there any trends that we can address through existing or new summer programs?</a:t>
            </a:r>
            <a:endParaRPr lang="en-US" sz="2400" b="0" i="0" u="none" strike="noStrike" dirty="0">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9147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B9A7-6A7D-4BB2-94EF-5A15BCC75385}"/>
              </a:ext>
            </a:extLst>
          </p:cNvPr>
          <p:cNvSpPr>
            <a:spLocks noGrp="1"/>
          </p:cNvSpPr>
          <p:nvPr>
            <p:ph type="ctrTitle"/>
          </p:nvPr>
        </p:nvSpPr>
        <p:spPr>
          <a:xfrm>
            <a:off x="1524000" y="1122363"/>
            <a:ext cx="9144000" cy="1655762"/>
          </a:xfrm>
        </p:spPr>
        <p:txBody>
          <a:bodyPr/>
          <a:lstStyle/>
          <a:p>
            <a:r>
              <a:rPr lang="en-US" dirty="0">
                <a:latin typeface="Teko SemiBold" panose="02000000000000000000" pitchFamily="2" charset="0"/>
                <a:cs typeface="Teko SemiBold" panose="02000000000000000000" pitchFamily="2" charset="0"/>
              </a:rPr>
              <a:t>WSCUC Review</a:t>
            </a:r>
          </a:p>
        </p:txBody>
      </p:sp>
      <p:sp>
        <p:nvSpPr>
          <p:cNvPr id="3" name="Subtitle 2">
            <a:extLst>
              <a:ext uri="{FF2B5EF4-FFF2-40B4-BE49-F238E27FC236}">
                <a16:creationId xmlns:a16="http://schemas.microsoft.com/office/drawing/2014/main" id="{1CB02184-B169-4227-A740-21525650AECA}"/>
              </a:ext>
            </a:extLst>
          </p:cNvPr>
          <p:cNvSpPr>
            <a:spLocks noGrp="1"/>
          </p:cNvSpPr>
          <p:nvPr>
            <p:ph type="subTitle" idx="1"/>
          </p:nvPr>
        </p:nvSpPr>
        <p:spPr>
          <a:xfrm>
            <a:off x="1524000" y="2601119"/>
            <a:ext cx="9144000" cy="1655762"/>
          </a:xfrm>
        </p:spPr>
        <p:txBody>
          <a:bodyPr>
            <a:normAutofit lnSpcReduction="10000"/>
          </a:bodyPr>
          <a:lstStyle/>
          <a:p>
            <a:r>
              <a:rPr lang="en-US" dirty="0"/>
              <a:t>Preparing for reaffirmation of accreditation</a:t>
            </a:r>
          </a:p>
          <a:p>
            <a:endParaRPr lang="en-US" dirty="0"/>
          </a:p>
          <a:p>
            <a:r>
              <a:rPr lang="en-US" dirty="0"/>
              <a:t>John Moore</a:t>
            </a:r>
          </a:p>
          <a:p>
            <a:r>
              <a:rPr lang="en-US" dirty="0"/>
              <a:t>Dean of Undergraduate Education </a:t>
            </a:r>
          </a:p>
        </p:txBody>
      </p:sp>
    </p:spTree>
    <p:extLst>
      <p:ext uri="{BB962C8B-B14F-4D97-AF65-F5344CB8AC3E}">
        <p14:creationId xmlns:p14="http://schemas.microsoft.com/office/powerpoint/2010/main" val="423419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214D-508D-7910-7004-222379871DF4}"/>
              </a:ext>
            </a:extLst>
          </p:cNvPr>
          <p:cNvSpPr>
            <a:spLocks noGrp="1"/>
          </p:cNvSpPr>
          <p:nvPr>
            <p:ph type="title"/>
          </p:nvPr>
        </p:nvSpPr>
        <p:spPr>
          <a:xfrm>
            <a:off x="1089498" y="365125"/>
            <a:ext cx="8528635" cy="1325563"/>
          </a:xfrm>
        </p:spPr>
        <p:txBody>
          <a:bodyPr/>
          <a:lstStyle/>
          <a:p>
            <a:r>
              <a:rPr lang="en-US" dirty="0"/>
              <a:t>WHAT IS WSCUC AND ACCREDITATION?</a:t>
            </a:r>
          </a:p>
        </p:txBody>
      </p:sp>
      <p:sp>
        <p:nvSpPr>
          <p:cNvPr id="5" name="TextBox 4">
            <a:extLst>
              <a:ext uri="{FF2B5EF4-FFF2-40B4-BE49-F238E27FC236}">
                <a16:creationId xmlns:a16="http://schemas.microsoft.com/office/drawing/2014/main" id="{A3EBA167-C44F-89CC-3BCA-CC2FD139C128}"/>
              </a:ext>
            </a:extLst>
          </p:cNvPr>
          <p:cNvSpPr txBox="1"/>
          <p:nvPr/>
        </p:nvSpPr>
        <p:spPr>
          <a:xfrm>
            <a:off x="1089498" y="1927712"/>
            <a:ext cx="8980192"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B49"/>
                </a:solidFill>
                <a:effectLst/>
                <a:uLnTx/>
                <a:uFillTx/>
                <a:latin typeface="Calibri" panose="020F0502020204030204"/>
                <a:ea typeface="+mn-ea"/>
                <a:cs typeface="+mn-cs"/>
              </a:rPr>
              <a:t>The University of California, San Diego  is accredited by WASC Senior College and University Commission (WSCUC), the regional accrediting agency serving higher education institutions in California, Hawaii, and the Pacific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B49"/>
                </a:solidFill>
                <a:effectLst/>
                <a:uLnTx/>
                <a:uFillTx/>
                <a:latin typeface="Calibri" panose="020F0502020204030204"/>
                <a:ea typeface="+mn-ea"/>
                <a:cs typeface="+mn-cs"/>
              </a:rPr>
              <a:t>Accreditation aids institutions in developing and sustaining effective educational programs and assures the educational community and the general public that an accredited institution has met high standards of quality and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B49"/>
                </a:solidFill>
                <a:effectLst/>
                <a:uLnTx/>
                <a:uFillTx/>
                <a:latin typeface="Calibri" panose="020F0502020204030204"/>
                <a:ea typeface="+mn-ea"/>
                <a:cs typeface="+mn-cs"/>
              </a:rPr>
              <a:t>Accreditation by a nationally recognized agency is required for students to receive federal student aid from the U.S. Department of Education.</a:t>
            </a:r>
          </a:p>
        </p:txBody>
      </p:sp>
    </p:spTree>
    <p:extLst>
      <p:ext uri="{BB962C8B-B14F-4D97-AF65-F5344CB8AC3E}">
        <p14:creationId xmlns:p14="http://schemas.microsoft.com/office/powerpoint/2010/main" val="247928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F3FD-55FE-CEE0-F12C-9158277D5251}"/>
              </a:ext>
            </a:extLst>
          </p:cNvPr>
          <p:cNvSpPr>
            <a:spLocks noGrp="1"/>
          </p:cNvSpPr>
          <p:nvPr>
            <p:ph type="title"/>
          </p:nvPr>
        </p:nvSpPr>
        <p:spPr>
          <a:xfrm>
            <a:off x="959005" y="365125"/>
            <a:ext cx="10394795" cy="772299"/>
          </a:xfrm>
        </p:spPr>
        <p:txBody>
          <a:bodyPr/>
          <a:lstStyle/>
          <a:p>
            <a:r>
              <a:rPr lang="en-US" dirty="0"/>
              <a:t>ACCREDITATION CYCLE</a:t>
            </a:r>
          </a:p>
        </p:txBody>
      </p:sp>
      <p:sp>
        <p:nvSpPr>
          <p:cNvPr id="4" name="TextBox 3">
            <a:extLst>
              <a:ext uri="{FF2B5EF4-FFF2-40B4-BE49-F238E27FC236}">
                <a16:creationId xmlns:a16="http://schemas.microsoft.com/office/drawing/2014/main" id="{B46D1F55-21A4-FBBE-449A-BA13B5474C60}"/>
              </a:ext>
            </a:extLst>
          </p:cNvPr>
          <p:cNvSpPr txBox="1"/>
          <p:nvPr/>
        </p:nvSpPr>
        <p:spPr>
          <a:xfrm>
            <a:off x="1276814" y="1137424"/>
            <a:ext cx="7505941" cy="378885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A campus self-study and Institutional Report (February 12, 2019)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An off-site Review by WSCUC Review Team (April 23, 2019)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The WSCUC Review Team’s campus visit (November 20-23, 2019)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WSCUC meeting and decision (February 14, 2020)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Reaffirmation of Accreditation Letter (February 26, 2020)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182B49"/>
                </a:solidFill>
                <a:effectLst/>
                <a:uLnTx/>
                <a:uFillTx/>
                <a:latin typeface="Calibri" panose="020F0502020204030204"/>
                <a:ea typeface="+mn-ea"/>
                <a:cs typeface="+mn-cs"/>
              </a:rPr>
              <a:t>Interim Report (November 1, 2024)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Campus self-study and Institutional Report (February, 2029)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An off-site Review by WSCUC Review Team (Spring, 2029)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rPr>
              <a:t>The WSCUC Review Team’s campus visit (Fall, 2029)</a:t>
            </a:r>
          </a:p>
        </p:txBody>
      </p:sp>
    </p:spTree>
    <p:extLst>
      <p:ext uri="{BB962C8B-B14F-4D97-AF65-F5344CB8AC3E}">
        <p14:creationId xmlns:p14="http://schemas.microsoft.com/office/powerpoint/2010/main" val="57933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D47C-3DBC-4EA6-95A8-834ABADF890A}"/>
              </a:ext>
            </a:extLst>
          </p:cNvPr>
          <p:cNvSpPr>
            <a:spLocks noGrp="1"/>
          </p:cNvSpPr>
          <p:nvPr>
            <p:ph type="title"/>
          </p:nvPr>
        </p:nvSpPr>
        <p:spPr>
          <a:xfrm>
            <a:off x="963849" y="662836"/>
            <a:ext cx="9551751" cy="3441331"/>
          </a:xfrm>
        </p:spPr>
        <p:txBody>
          <a:bodyPr>
            <a:normAutofit/>
          </a:bodyPr>
          <a:lstStyle/>
          <a:p>
            <a:pPr algn="ctr"/>
            <a:r>
              <a:rPr lang="en-US" sz="6600" dirty="0">
                <a:latin typeface="Teko SemiBold" panose="02000000000000000000" pitchFamily="2" charset="0"/>
                <a:cs typeface="Teko SemiBold" panose="02000000000000000000" pitchFamily="2" charset="0"/>
              </a:rPr>
              <a:t>An Overview and </a:t>
            </a:r>
            <a:br>
              <a:rPr lang="en-US" sz="6600" dirty="0">
                <a:latin typeface="Teko SemiBold" panose="02000000000000000000" pitchFamily="2" charset="0"/>
                <a:cs typeface="Teko SemiBold" panose="02000000000000000000" pitchFamily="2" charset="0"/>
              </a:rPr>
            </a:br>
            <a:r>
              <a:rPr lang="en-US" sz="6600" dirty="0">
                <a:latin typeface="Teko SemiBold" panose="02000000000000000000" pitchFamily="2" charset="0"/>
                <a:cs typeface="Teko SemiBold" panose="02000000000000000000" pitchFamily="2" charset="0"/>
              </a:rPr>
              <a:t>Strategic Context</a:t>
            </a:r>
          </a:p>
        </p:txBody>
      </p:sp>
      <p:sp>
        <p:nvSpPr>
          <p:cNvPr id="3" name="Subtitle 2">
            <a:extLst>
              <a:ext uri="{FF2B5EF4-FFF2-40B4-BE49-F238E27FC236}">
                <a16:creationId xmlns:a16="http://schemas.microsoft.com/office/drawing/2014/main" id="{5C795AB9-2484-4231-A310-98CABBF1FF92}"/>
              </a:ext>
            </a:extLst>
          </p:cNvPr>
          <p:cNvSpPr txBox="1">
            <a:spLocks/>
          </p:cNvSpPr>
          <p:nvPr/>
        </p:nvSpPr>
        <p:spPr>
          <a:xfrm>
            <a:off x="1817512" y="3668007"/>
            <a:ext cx="8094133"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Elizabeth H. Simmons</a:t>
            </a:r>
          </a:p>
          <a:p>
            <a:pPr marL="0" indent="0" algn="ctr">
              <a:buNone/>
            </a:pPr>
            <a:r>
              <a:rPr lang="en-US" i="1" dirty="0"/>
              <a:t>Executive Vice Chancellor</a:t>
            </a:r>
          </a:p>
          <a:p>
            <a:endParaRPr lang="en-US" dirty="0"/>
          </a:p>
          <a:p>
            <a:endParaRPr lang="en-US" dirty="0"/>
          </a:p>
        </p:txBody>
      </p:sp>
    </p:spTree>
    <p:extLst>
      <p:ext uri="{BB962C8B-B14F-4D97-AF65-F5344CB8AC3E}">
        <p14:creationId xmlns:p14="http://schemas.microsoft.com/office/powerpoint/2010/main" val="3675326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2C44-39B7-D6D1-7740-7F872D7E68D7}"/>
              </a:ext>
            </a:extLst>
          </p:cNvPr>
          <p:cNvSpPr>
            <a:spLocks noGrp="1"/>
          </p:cNvSpPr>
          <p:nvPr>
            <p:ph type="title"/>
          </p:nvPr>
        </p:nvSpPr>
        <p:spPr/>
        <p:txBody>
          <a:bodyPr/>
          <a:lstStyle/>
          <a:p>
            <a:r>
              <a:rPr lang="en-US" dirty="0"/>
              <a:t>2020 OUTCOMES</a:t>
            </a:r>
          </a:p>
        </p:txBody>
      </p:sp>
      <p:sp>
        <p:nvSpPr>
          <p:cNvPr id="3" name="TextBox 2">
            <a:extLst>
              <a:ext uri="{FF2B5EF4-FFF2-40B4-BE49-F238E27FC236}">
                <a16:creationId xmlns:a16="http://schemas.microsoft.com/office/drawing/2014/main" id="{40D2C946-899F-E582-91D4-79E6C397B811}"/>
              </a:ext>
            </a:extLst>
          </p:cNvPr>
          <p:cNvSpPr txBox="1"/>
          <p:nvPr/>
        </p:nvSpPr>
        <p:spPr>
          <a:xfrm>
            <a:off x="1089498" y="1690688"/>
            <a:ext cx="7926529" cy="267765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Reaffirmation of accreditation for 10 years (maximum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Six 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Eight areas to 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Interim report (due November 2024)</a:t>
            </a:r>
          </a:p>
        </p:txBody>
      </p:sp>
    </p:spTree>
    <p:extLst>
      <p:ext uri="{BB962C8B-B14F-4D97-AF65-F5344CB8AC3E}">
        <p14:creationId xmlns:p14="http://schemas.microsoft.com/office/powerpoint/2010/main" val="80327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5CE0-AB58-9324-620D-662944F4766D}"/>
              </a:ext>
            </a:extLst>
          </p:cNvPr>
          <p:cNvSpPr>
            <a:spLocks noGrp="1"/>
          </p:cNvSpPr>
          <p:nvPr>
            <p:ph type="title"/>
          </p:nvPr>
        </p:nvSpPr>
        <p:spPr>
          <a:xfrm>
            <a:off x="692548" y="0"/>
            <a:ext cx="10264302" cy="1325563"/>
          </a:xfrm>
        </p:spPr>
        <p:txBody>
          <a:bodyPr/>
          <a:lstStyle/>
          <a:p>
            <a:r>
              <a:rPr lang="en-US" dirty="0"/>
              <a:t>COMMENDATIONS</a:t>
            </a:r>
          </a:p>
        </p:txBody>
      </p:sp>
      <p:sp>
        <p:nvSpPr>
          <p:cNvPr id="3" name="TextBox 2">
            <a:extLst>
              <a:ext uri="{FF2B5EF4-FFF2-40B4-BE49-F238E27FC236}">
                <a16:creationId xmlns:a16="http://schemas.microsoft.com/office/drawing/2014/main" id="{37CBA483-49A9-D26F-A256-2AD061631CB3}"/>
              </a:ext>
            </a:extLst>
          </p:cNvPr>
          <p:cNvSpPr txBox="1"/>
          <p:nvPr/>
        </p:nvSpPr>
        <p:spPr>
          <a:xfrm>
            <a:off x="801511" y="1114219"/>
            <a:ext cx="9324622"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Quality of institutional self-study – thorough and self-reflective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Creation of the Teaching + Learning Commons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Senior leadership: common vison, focused on student success, collaborative, and creative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Campus financial management, including budget and resource allocation: bold, successful, and transparent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Strengthening ties between the campus and the community (e.g. trolley); note: Eighth College’s community-engaged curriculum had not yet been developed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An atypical visionary mode of planning, with a proactive focus on the future</a:t>
            </a:r>
            <a:endParaRPr kumimoji="0" lang="en-US"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02AE-3E47-53FC-4D2D-D9078DFF2BD7}"/>
              </a:ext>
            </a:extLst>
          </p:cNvPr>
          <p:cNvSpPr>
            <a:spLocks noGrp="1"/>
          </p:cNvSpPr>
          <p:nvPr>
            <p:ph type="title"/>
          </p:nvPr>
        </p:nvSpPr>
        <p:spPr>
          <a:xfrm>
            <a:off x="751567" y="-131832"/>
            <a:ext cx="10264302" cy="1325563"/>
          </a:xfrm>
        </p:spPr>
        <p:txBody>
          <a:bodyPr/>
          <a:lstStyle/>
          <a:p>
            <a:r>
              <a:rPr lang="en-US" dirty="0"/>
              <a:t>AREAS TO ADDRESS</a:t>
            </a:r>
          </a:p>
        </p:txBody>
      </p:sp>
      <p:sp>
        <p:nvSpPr>
          <p:cNvPr id="6" name="TextBox 5">
            <a:extLst>
              <a:ext uri="{FF2B5EF4-FFF2-40B4-BE49-F238E27FC236}">
                <a16:creationId xmlns:a16="http://schemas.microsoft.com/office/drawing/2014/main" id="{106A7F00-F183-C669-F9DE-5E17B5982DC5}"/>
              </a:ext>
            </a:extLst>
          </p:cNvPr>
          <p:cNvSpPr txBox="1"/>
          <p:nvPr/>
        </p:nvSpPr>
        <p:spPr>
          <a:xfrm>
            <a:off x="751567" y="1193731"/>
            <a:ext cx="9649731" cy="406265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Continue to improve graduation rates: (i) achieve 75% 4-year rates by 2030 and (ii) eliminate equity gaps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75% already achieved – working towards 85%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Collective Impact approach to addressing equity gaps; several initiatives underway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Continue work on assessment for educational effectiveness; integrate with program reviews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Assessment meetings with academic units, assessing and addressing equity gaps now part of the charge for program reviews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98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5440-0685-9192-BA93-44DCE750AAC8}"/>
              </a:ext>
            </a:extLst>
          </p:cNvPr>
          <p:cNvSpPr>
            <a:spLocks noGrp="1"/>
          </p:cNvSpPr>
          <p:nvPr>
            <p:ph type="title"/>
          </p:nvPr>
        </p:nvSpPr>
        <p:spPr>
          <a:xfrm>
            <a:off x="607697" y="105481"/>
            <a:ext cx="10264302" cy="1325563"/>
          </a:xfrm>
        </p:spPr>
        <p:txBody>
          <a:bodyPr/>
          <a:lstStyle/>
          <a:p>
            <a:r>
              <a:rPr lang="en-US" dirty="0"/>
              <a:t>AREAS TO ADDRESS – continued</a:t>
            </a:r>
          </a:p>
        </p:txBody>
      </p:sp>
      <p:sp>
        <p:nvSpPr>
          <p:cNvPr id="3" name="TextBox 2">
            <a:extLst>
              <a:ext uri="{FF2B5EF4-FFF2-40B4-BE49-F238E27FC236}">
                <a16:creationId xmlns:a16="http://schemas.microsoft.com/office/drawing/2014/main" id="{1ADC34F3-8990-94F6-E5D7-FC82F9EEDAB8}"/>
              </a:ext>
            </a:extLst>
          </p:cNvPr>
          <p:cNvSpPr txBox="1"/>
          <p:nvPr/>
        </p:nvSpPr>
        <p:spPr>
          <a:xfrm>
            <a:off x="516835" y="1590261"/>
            <a:ext cx="9970543"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Assess the many diversity and student success programs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Assessment in Student Retention &amp; Success, the Commons (e.g., Summer Bridge, Supplemental Instruction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Resist pressure to increase enrollment targets (allowing for modest growth)</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We are already at our 2030 undergraduate target (32K)</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New enrollment management strategies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Ongoing discussion with UCOP</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97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A6D3-EAA0-4A51-578B-BDB625E731CF}"/>
              </a:ext>
            </a:extLst>
          </p:cNvPr>
          <p:cNvSpPr>
            <a:spLocks noGrp="1"/>
          </p:cNvSpPr>
          <p:nvPr>
            <p:ph type="title"/>
          </p:nvPr>
        </p:nvSpPr>
        <p:spPr>
          <a:xfrm>
            <a:off x="493149" y="-308037"/>
            <a:ext cx="10264302" cy="1325563"/>
          </a:xfrm>
        </p:spPr>
        <p:txBody>
          <a:bodyPr/>
          <a:lstStyle/>
          <a:p>
            <a:r>
              <a:rPr lang="en-US" dirty="0"/>
              <a:t>AREAS TO ADDRESS – continued</a:t>
            </a:r>
          </a:p>
        </p:txBody>
      </p:sp>
      <p:sp>
        <p:nvSpPr>
          <p:cNvPr id="3" name="TextBox 2">
            <a:extLst>
              <a:ext uri="{FF2B5EF4-FFF2-40B4-BE49-F238E27FC236}">
                <a16:creationId xmlns:a16="http://schemas.microsoft.com/office/drawing/2014/main" id="{7ECC54B8-D23D-154B-C815-FCF520829E18}"/>
              </a:ext>
            </a:extLst>
          </p:cNvPr>
          <p:cNvSpPr txBox="1"/>
          <p:nvPr/>
        </p:nvSpPr>
        <p:spPr>
          <a:xfrm>
            <a:off x="680767" y="797510"/>
            <a:ext cx="9889066" cy="526297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Diversify non-resident undergraduate enrollment (then at 23%); more international diversity and increased domestic non-resident enrollment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We have increased domestic non-resident enrollments and, to some extent, are attracting international students from more diverse countries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Under the compact with the governor, we will be reducing non-resident enrollments to 18%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Increase essential student life and academic program resources (e.g., health (including mental health), OSD, Advising, and Tas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Recently increases in student health (CAPS, Case Managers), OSD, advising, faculty FTEs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The new TA contract may have ramifications on TA staffing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84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5440-0685-9192-BA93-44DCE750AAC8}"/>
              </a:ext>
            </a:extLst>
          </p:cNvPr>
          <p:cNvSpPr>
            <a:spLocks noGrp="1"/>
          </p:cNvSpPr>
          <p:nvPr>
            <p:ph type="title"/>
          </p:nvPr>
        </p:nvSpPr>
        <p:spPr>
          <a:xfrm>
            <a:off x="1184231" y="-214083"/>
            <a:ext cx="10101835" cy="1325563"/>
          </a:xfrm>
        </p:spPr>
        <p:txBody>
          <a:bodyPr/>
          <a:lstStyle/>
          <a:p>
            <a:r>
              <a:rPr lang="en-US" dirty="0"/>
              <a:t>AREAS TO ADDRESS – continued</a:t>
            </a:r>
          </a:p>
        </p:txBody>
      </p:sp>
      <p:sp>
        <p:nvSpPr>
          <p:cNvPr id="3" name="TextBox 2">
            <a:extLst>
              <a:ext uri="{FF2B5EF4-FFF2-40B4-BE49-F238E27FC236}">
                <a16:creationId xmlns:a16="http://schemas.microsoft.com/office/drawing/2014/main" id="{1ADC34F3-8990-94F6-E5D7-FC82F9EEDAB8}"/>
              </a:ext>
            </a:extLst>
          </p:cNvPr>
          <p:cNvSpPr txBox="1"/>
          <p:nvPr/>
        </p:nvSpPr>
        <p:spPr>
          <a:xfrm>
            <a:off x="1267179" y="797510"/>
            <a:ext cx="9053690"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Act on the recommendations of the Holistic Teaching Evaluation workgroup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Implementation committee, followed by a standing committee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New SETs have been implemented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Standing committee is working to phase in portfolio review</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Address capped major issue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Three committees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The Academic Senate recently endorsed modified procedures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Better addresses diversity and equity in high-demand majors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The Senate-Administration Workgroup on the WSCUC Interim Report will investigate progress and draft the report by May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43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CF05-9BCB-2521-067E-934CB315084B}"/>
              </a:ext>
            </a:extLst>
          </p:cNvPr>
          <p:cNvSpPr>
            <a:spLocks noGrp="1"/>
          </p:cNvSpPr>
          <p:nvPr>
            <p:ph type="title"/>
          </p:nvPr>
        </p:nvSpPr>
        <p:spPr/>
        <p:txBody>
          <a:bodyPr/>
          <a:lstStyle/>
          <a:p>
            <a:r>
              <a:rPr lang="en-US" dirty="0"/>
              <a:t>DISCUSSION QUESTIONS</a:t>
            </a:r>
          </a:p>
        </p:txBody>
      </p:sp>
      <p:sp>
        <p:nvSpPr>
          <p:cNvPr id="3" name="TextBox 2">
            <a:extLst>
              <a:ext uri="{FF2B5EF4-FFF2-40B4-BE49-F238E27FC236}">
                <a16:creationId xmlns:a16="http://schemas.microsoft.com/office/drawing/2014/main" id="{D9B9C432-9958-0352-21C6-9B8138199CDE}"/>
              </a:ext>
            </a:extLst>
          </p:cNvPr>
          <p:cNvSpPr txBox="1"/>
          <p:nvPr/>
        </p:nvSpPr>
        <p:spPr>
          <a:xfrm>
            <a:off x="1089498" y="1690688"/>
            <a:ext cx="9431746"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What successes do we want to highlight in our interim report and WSCUC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What challenges should we discuss?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How can your units work to address any of the eight areas identified in the Commission letter?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445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B9A7-6A7D-4BB2-94EF-5A15BCC75385}"/>
              </a:ext>
            </a:extLst>
          </p:cNvPr>
          <p:cNvSpPr>
            <a:spLocks noGrp="1"/>
          </p:cNvSpPr>
          <p:nvPr>
            <p:ph type="ctrTitle"/>
          </p:nvPr>
        </p:nvSpPr>
        <p:spPr>
          <a:xfrm>
            <a:off x="99392" y="421861"/>
            <a:ext cx="10737574" cy="2387600"/>
          </a:xfrm>
        </p:spPr>
        <p:txBody>
          <a:bodyPr>
            <a:noAutofit/>
          </a:bodyPr>
          <a:lstStyle/>
          <a:p>
            <a:pPr>
              <a:lnSpc>
                <a:spcPct val="120000"/>
              </a:lnSpc>
              <a:spcAft>
                <a:spcPts val="500"/>
              </a:spcAft>
            </a:pPr>
            <a:r>
              <a:rPr lang="en-US" sz="4800" dirty="0">
                <a:latin typeface="Teko SemiBold" panose="02000000000000000000" pitchFamily="2" charset="0"/>
                <a:cs typeface="Teko SemiBold" panose="02000000000000000000" pitchFamily="2" charset="0"/>
              </a:rPr>
              <a:t>UC San Diego Research:</a:t>
            </a:r>
            <a:br>
              <a:rPr lang="en-US" sz="4800" dirty="0">
                <a:latin typeface="Teko SemiBold" panose="02000000000000000000" pitchFamily="2" charset="0"/>
                <a:cs typeface="Teko SemiBold" panose="02000000000000000000" pitchFamily="2" charset="0"/>
              </a:rPr>
            </a:br>
            <a:r>
              <a:rPr lang="en-US" sz="4800" dirty="0">
                <a:latin typeface="Teko SemiBold" panose="02000000000000000000" pitchFamily="2" charset="0"/>
                <a:cs typeface="Teko SemiBold" panose="02000000000000000000" pitchFamily="2" charset="0"/>
              </a:rPr>
              <a:t>Global Research &amp; Innovation Powerhouse</a:t>
            </a:r>
          </a:p>
        </p:txBody>
      </p:sp>
      <p:sp>
        <p:nvSpPr>
          <p:cNvPr id="3" name="Subtitle 2">
            <a:extLst>
              <a:ext uri="{FF2B5EF4-FFF2-40B4-BE49-F238E27FC236}">
                <a16:creationId xmlns:a16="http://schemas.microsoft.com/office/drawing/2014/main" id="{1CB02184-B169-4227-A740-21525650AECA}"/>
              </a:ext>
            </a:extLst>
          </p:cNvPr>
          <p:cNvSpPr>
            <a:spLocks noGrp="1"/>
          </p:cNvSpPr>
          <p:nvPr>
            <p:ph type="subTitle" idx="1"/>
          </p:nvPr>
        </p:nvSpPr>
        <p:spPr>
          <a:xfrm>
            <a:off x="896179" y="3220659"/>
            <a:ext cx="9144000" cy="1655762"/>
          </a:xfrm>
        </p:spPr>
        <p:txBody>
          <a:bodyPr/>
          <a:lstStyle/>
          <a:p>
            <a:pPr>
              <a:spcBef>
                <a:spcPts val="0"/>
              </a:spcBef>
            </a:pPr>
            <a:r>
              <a:rPr lang="en-US" dirty="0"/>
              <a:t>Corinne Peek-Asa, PhD</a:t>
            </a:r>
          </a:p>
          <a:p>
            <a:pPr>
              <a:spcBef>
                <a:spcPts val="0"/>
              </a:spcBef>
            </a:pPr>
            <a:r>
              <a:rPr lang="en-US" dirty="0"/>
              <a:t>Vice Chancellor for Research and Innovation </a:t>
            </a:r>
          </a:p>
          <a:p>
            <a:endParaRPr lang="en-US" dirty="0"/>
          </a:p>
        </p:txBody>
      </p:sp>
    </p:spTree>
    <p:extLst>
      <p:ext uri="{BB962C8B-B14F-4D97-AF65-F5344CB8AC3E}">
        <p14:creationId xmlns:p14="http://schemas.microsoft.com/office/powerpoint/2010/main" val="241286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graph&#10;&#10;Description automatically generated">
            <a:extLst>
              <a:ext uri="{FF2B5EF4-FFF2-40B4-BE49-F238E27FC236}">
                <a16:creationId xmlns:a16="http://schemas.microsoft.com/office/drawing/2014/main" id="{1D871A7E-0E80-7A67-F49E-85F4F5B072C7}"/>
              </a:ext>
            </a:extLst>
          </p:cNvPr>
          <p:cNvPicPr>
            <a:picLocks noChangeAspect="1"/>
          </p:cNvPicPr>
          <p:nvPr/>
        </p:nvPicPr>
        <p:blipFill>
          <a:blip r:embed="rId3"/>
          <a:stretch>
            <a:fillRect/>
          </a:stretch>
        </p:blipFill>
        <p:spPr>
          <a:xfrm>
            <a:off x="2316866" y="1652953"/>
            <a:ext cx="7193619" cy="3944545"/>
          </a:xfrm>
          <a:prstGeom prst="rect">
            <a:avLst/>
          </a:prstGeom>
          <a:solidFill>
            <a:schemeClr val="accent4"/>
          </a:solidFill>
          <a:ln w="19050">
            <a:solidFill>
              <a:schemeClr val="accent4"/>
            </a:solidFill>
          </a:ln>
        </p:spPr>
      </p:pic>
      <p:sp>
        <p:nvSpPr>
          <p:cNvPr id="3" name="Footer Placeholder 2">
            <a:extLst>
              <a:ext uri="{FF2B5EF4-FFF2-40B4-BE49-F238E27FC236}">
                <a16:creationId xmlns:a16="http://schemas.microsoft.com/office/drawing/2014/main" id="{1AED3692-64A7-C84F-7772-F425635BDAFB}"/>
              </a:ext>
            </a:extLst>
          </p:cNvPr>
          <p:cNvSpPr>
            <a:spLocks noGrp="1"/>
          </p:cNvSpPr>
          <p:nvPr>
            <p:ph type="ftr" sz="quarter" idx="3"/>
          </p:nvPr>
        </p:nvSpPr>
        <p:spPr>
          <a:xfrm>
            <a:off x="7638326" y="6358199"/>
            <a:ext cx="4114800" cy="365125"/>
          </a:xfrm>
        </p:spPr>
        <p:txBody>
          <a:bodyPr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Calibri" panose="020F0502020204030204"/>
                <a:ea typeface="+mn-ea"/>
                <a:cs typeface="+mn-cs"/>
              </a:rPr>
              <a:t>Research Leadership – Kyushu University</a:t>
            </a:r>
          </a:p>
        </p:txBody>
      </p:sp>
      <p:sp>
        <p:nvSpPr>
          <p:cNvPr id="2" name="Slide Number Placeholder 1">
            <a:extLst>
              <a:ext uri="{FF2B5EF4-FFF2-40B4-BE49-F238E27FC236}">
                <a16:creationId xmlns:a16="http://schemas.microsoft.com/office/drawing/2014/main" id="{4D98259A-2279-03A0-0EEE-1F0571C0424C}"/>
              </a:ext>
            </a:extLst>
          </p:cNvPr>
          <p:cNvSpPr>
            <a:spLocks noGrp="1"/>
          </p:cNvSpPr>
          <p:nvPr>
            <p:ph type="sldNum" sz="quarter" idx="4"/>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A645F9A8-A83F-C24A-BA58-9FEB47B749A2}" type="slidenum">
              <a:rPr kumimoji="0" lang="en-US" sz="1000" b="0" i="0" u="none" strike="noStrike" kern="1200" cap="none" spc="0" normalizeH="0" baseline="0" noProof="0" smtClean="0">
                <a:ln>
                  <a:noFill/>
                </a:ln>
                <a:solidFill>
                  <a:srgbClr val="E7E6E6"/>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28</a:t>
            </a:fld>
            <a:endParaRPr kumimoji="0" lang="en-US" sz="10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98637A2-8861-4371-B2AF-D5E43068AE68}"/>
              </a:ext>
            </a:extLst>
          </p:cNvPr>
          <p:cNvSpPr/>
          <p:nvPr/>
        </p:nvSpPr>
        <p:spPr>
          <a:xfrm>
            <a:off x="800100" y="237197"/>
            <a:ext cx="1022715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629B"/>
                </a:solidFill>
                <a:effectLst/>
                <a:uLnTx/>
                <a:uFillTx/>
                <a:latin typeface="Source Sans Pro" panose="020B0503030403020204" pitchFamily="34" charset="0"/>
                <a:ea typeface="Source Sans Pro" panose="020B0503030403020204" pitchFamily="34" charset="0"/>
                <a:cs typeface="+mn-cs"/>
              </a:rPr>
              <a:t>$1.76B</a:t>
            </a:r>
            <a:endParaRPr kumimoji="0" lang="en-US" sz="3600" b="1" i="0" u="none" strike="noStrike" kern="1200" cap="none" spc="0" normalizeH="0" baseline="0" noProof="0" dirty="0">
              <a:ln>
                <a:noFill/>
              </a:ln>
              <a:solidFill>
                <a:srgbClr val="00629B"/>
              </a:solidFill>
              <a:effectLst/>
              <a:uLnTx/>
              <a:uFillTx/>
              <a:latin typeface="Source Sans Pro" panose="020B0503030403020204" pitchFamily="34" charset="0"/>
              <a:ea typeface="Source Sans Pro" panose="020B0503030403020204" pitchFamily="34" charset="0"/>
              <a:cs typeface="+mn-cs"/>
            </a:endParaRPr>
          </a:p>
        </p:txBody>
      </p:sp>
      <p:sp>
        <p:nvSpPr>
          <p:cNvPr id="7" name="TextBox 6">
            <a:extLst>
              <a:ext uri="{FF2B5EF4-FFF2-40B4-BE49-F238E27FC236}">
                <a16:creationId xmlns:a16="http://schemas.microsoft.com/office/drawing/2014/main" id="{DFF89EE4-C8C2-0DDB-56BC-4B85769A7BDA}"/>
              </a:ext>
            </a:extLst>
          </p:cNvPr>
          <p:cNvSpPr txBox="1"/>
          <p:nvPr/>
        </p:nvSpPr>
        <p:spPr>
          <a:xfrm>
            <a:off x="3723710" y="680182"/>
            <a:ext cx="2510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29B"/>
                </a:solidFill>
                <a:effectLst/>
                <a:uLnTx/>
                <a:uFillTx/>
                <a:latin typeface="Source Sans Pro" panose="020B0503030403020204" pitchFamily="34" charset="0"/>
                <a:ea typeface="Source Sans Pro" panose="020B0503030403020204" pitchFamily="34" charset="0"/>
                <a:cs typeface="+mn-cs"/>
              </a:rPr>
              <a:t>In Sponsored Research</a:t>
            </a:r>
          </a:p>
        </p:txBody>
      </p:sp>
    </p:spTree>
    <p:extLst>
      <p:ext uri="{BB962C8B-B14F-4D97-AF65-F5344CB8AC3E}">
        <p14:creationId xmlns:p14="http://schemas.microsoft.com/office/powerpoint/2010/main" val="83790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48C17AC-3CC5-5236-4714-60CD3F9A658B}"/>
              </a:ext>
            </a:extLst>
          </p:cNvPr>
          <p:cNvSpPr txBox="1">
            <a:spLocks/>
          </p:cNvSpPr>
          <p:nvPr/>
        </p:nvSpPr>
        <p:spPr>
          <a:xfrm>
            <a:off x="11544782" y="6356350"/>
            <a:ext cx="647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645F9A8-A83F-C24A-BA58-9FEB47B749A2}" type="slidenum">
              <a:rPr kumimoji="0" lang="en-US" sz="1800" b="0" i="0" u="none" strike="noStrike" kern="1200" cap="none" spc="0" normalizeH="0" baseline="0" noProof="0" smtClean="0">
                <a:ln>
                  <a:noFill/>
                </a:ln>
                <a:solidFill>
                  <a:srgbClr val="182B4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F8B09C1-44E1-1862-C076-BAD4D413304B}"/>
              </a:ext>
            </a:extLst>
          </p:cNvPr>
          <p:cNvSpPr txBox="1"/>
          <p:nvPr/>
        </p:nvSpPr>
        <p:spPr>
          <a:xfrm>
            <a:off x="283845" y="228600"/>
            <a:ext cx="116243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29B"/>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29B"/>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29B"/>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29B"/>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6DAFD685-99C5-BA6D-EE95-09184596B498}"/>
              </a:ext>
            </a:extLst>
          </p:cNvPr>
          <p:cNvGraphicFramePr>
            <a:graphicFrameLocks noGrp="1"/>
          </p:cNvGraphicFramePr>
          <p:nvPr>
            <p:extLst/>
          </p:nvPr>
        </p:nvGraphicFramePr>
        <p:xfrm>
          <a:off x="984738" y="158575"/>
          <a:ext cx="9137369" cy="1539240"/>
        </p:xfrm>
        <a:graphic>
          <a:graphicData uri="http://schemas.openxmlformats.org/drawingml/2006/table">
            <a:tbl>
              <a:tblPr/>
              <a:tblGrid>
                <a:gridCol w="1935368">
                  <a:extLst>
                    <a:ext uri="{9D8B030D-6E8A-4147-A177-3AD203B41FA5}">
                      <a16:colId xmlns:a16="http://schemas.microsoft.com/office/drawing/2014/main" val="4046326790"/>
                    </a:ext>
                  </a:extLst>
                </a:gridCol>
                <a:gridCol w="7202001">
                  <a:extLst>
                    <a:ext uri="{9D8B030D-6E8A-4147-A177-3AD203B41FA5}">
                      <a16:colId xmlns:a16="http://schemas.microsoft.com/office/drawing/2014/main" val="3666686898"/>
                    </a:ext>
                  </a:extLst>
                </a:gridCol>
              </a:tblGrid>
              <a:tr h="0">
                <a:tc>
                  <a:txBody>
                    <a:bodyPr/>
                    <a:lstStyle/>
                    <a:p>
                      <a:pPr algn="ctr" fontAlgn="ctr"/>
                      <a:r>
                        <a:rPr lang="en-US" sz="7200" b="1" dirty="0">
                          <a:solidFill>
                            <a:srgbClr val="00629B"/>
                          </a:solidFill>
                          <a:effectLst/>
                          <a:latin typeface="Teko" pitchFamily="2" charset="77"/>
                        </a:rPr>
                        <a:t>7</a:t>
                      </a:r>
                      <a:r>
                        <a:rPr lang="en-US" sz="7200" b="1" baseline="30000" dirty="0">
                          <a:solidFill>
                            <a:srgbClr val="00629B"/>
                          </a:solidFill>
                          <a:effectLst/>
                          <a:latin typeface="Teko" pitchFamily="2" charset="77"/>
                        </a:rPr>
                        <a:t>th</a:t>
                      </a:r>
                      <a:endParaRPr lang="en-US" sz="7200" dirty="0">
                        <a:solidFill>
                          <a:srgbClr val="00629B"/>
                        </a:solidFill>
                        <a:effectLst/>
                        <a:latin typeface="Teko" pitchFamily="2" charset="77"/>
                      </a:endParaRPr>
                    </a:p>
                  </a:txBody>
                  <a:tcPr marL="285750" marR="95250" marT="114300" marB="114300" anchor="ctr">
                    <a:lnL>
                      <a:noFill/>
                    </a:lnL>
                    <a:lnR>
                      <a:noFill/>
                    </a:lnR>
                    <a:lnT>
                      <a:noFill/>
                    </a:lnT>
                    <a:lnB>
                      <a:noFill/>
                    </a:lnB>
                    <a:solidFill>
                      <a:schemeClr val="accent4"/>
                    </a:solidFill>
                  </a:tcPr>
                </a:tc>
                <a:tc>
                  <a:txBody>
                    <a:bodyPr/>
                    <a:lstStyle/>
                    <a:p>
                      <a:pPr fontAlgn="ctr"/>
                      <a:r>
                        <a:rPr lang="en-US" sz="2800" b="1" dirty="0">
                          <a:solidFill>
                            <a:srgbClr val="141414"/>
                          </a:solidFill>
                          <a:effectLst/>
                          <a:latin typeface="Teko" pitchFamily="2" charset="77"/>
                        </a:rPr>
                        <a:t>Clarivate Highly Cited Researchers</a:t>
                      </a:r>
                      <a:br>
                        <a:rPr lang="en-US" dirty="0">
                          <a:solidFill>
                            <a:srgbClr val="141414"/>
                          </a:solidFill>
                          <a:effectLst/>
                        </a:rPr>
                      </a:br>
                      <a:r>
                        <a:rPr lang="en-US" dirty="0">
                          <a:solidFill>
                            <a:srgbClr val="141414"/>
                          </a:solidFill>
                          <a:effectLst/>
                          <a:latin typeface="Source Sans Pro" panose="020B0503030403020204" pitchFamily="34" charset="0"/>
                          <a:ea typeface="Source Sans Pro" panose="020B0503030403020204" pitchFamily="34" charset="0"/>
                        </a:rPr>
                        <a:t>The </a:t>
                      </a:r>
                      <a:r>
                        <a:rPr lang="en-US" b="1" u="none" dirty="0">
                          <a:solidFill>
                            <a:schemeClr val="accent2"/>
                          </a:solidFill>
                          <a:effectLst/>
                          <a:latin typeface="Source Sans Pro" panose="020B0503030403020204" pitchFamily="34" charset="0"/>
                          <a:ea typeface="Source Sans Pro" panose="020B0503030403020204" pitchFamily="34" charset="0"/>
                        </a:rPr>
                        <a:t>2023 Highly Cited Researchers </a:t>
                      </a:r>
                      <a:r>
                        <a:rPr lang="en-US" dirty="0">
                          <a:solidFill>
                            <a:srgbClr val="141414"/>
                          </a:solidFill>
                          <a:effectLst/>
                          <a:latin typeface="Source Sans Pro" panose="020B0503030403020204" pitchFamily="34" charset="0"/>
                          <a:ea typeface="Source Sans Pro" panose="020B0503030403020204" pitchFamily="34" charset="0"/>
                        </a:rPr>
                        <a:t>list includes </a:t>
                      </a:r>
                      <a:r>
                        <a:rPr lang="en-US" sz="2000" b="1" dirty="0">
                          <a:solidFill>
                            <a:schemeClr val="accent2"/>
                          </a:solidFill>
                          <a:effectLst/>
                          <a:latin typeface="Source Sans Pro" panose="020B0503030403020204" pitchFamily="34" charset="0"/>
                          <a:ea typeface="Source Sans Pro" panose="020B0503030403020204" pitchFamily="34" charset="0"/>
                        </a:rPr>
                        <a:t>71 faculty </a:t>
                      </a:r>
                      <a:r>
                        <a:rPr lang="en-US" dirty="0">
                          <a:solidFill>
                            <a:srgbClr val="141414"/>
                          </a:solidFill>
                          <a:effectLst/>
                          <a:latin typeface="Source Sans Pro" panose="020B0503030403020204" pitchFamily="34" charset="0"/>
                          <a:ea typeface="Source Sans Pro" panose="020B0503030403020204" pitchFamily="34" charset="0"/>
                        </a:rPr>
                        <a:t>distinctions from UC San Diego - the highest number of influential voices in the UC system and </a:t>
                      </a:r>
                      <a:r>
                        <a:rPr lang="en-US" sz="2000" b="1" dirty="0">
                          <a:solidFill>
                            <a:schemeClr val="accent2"/>
                          </a:solidFill>
                          <a:effectLst/>
                          <a:latin typeface="Source Sans Pro" panose="020B0503030403020204" pitchFamily="34" charset="0"/>
                          <a:ea typeface="Source Sans Pro" panose="020B0503030403020204" pitchFamily="34" charset="0"/>
                        </a:rPr>
                        <a:t>ranks 7th </a:t>
                      </a:r>
                      <a:r>
                        <a:rPr lang="en-US" dirty="0">
                          <a:solidFill>
                            <a:srgbClr val="141414"/>
                          </a:solidFill>
                          <a:effectLst/>
                          <a:latin typeface="Source Sans Pro" panose="020B0503030403020204" pitchFamily="34" charset="0"/>
                          <a:ea typeface="Source Sans Pro" panose="020B0503030403020204" pitchFamily="34" charset="0"/>
                        </a:rPr>
                        <a:t>highest among universities worldwide.</a:t>
                      </a:r>
                    </a:p>
                  </a:txBody>
                  <a:tcPr marL="95250" marR="95250" marT="114300" marB="114300" anchor="ctr">
                    <a:lnL>
                      <a:noFill/>
                    </a:lnL>
                    <a:lnR>
                      <a:noFill/>
                    </a:lnR>
                    <a:lnT>
                      <a:noFill/>
                    </a:lnT>
                    <a:lnB>
                      <a:noFill/>
                    </a:lnB>
                    <a:solidFill>
                      <a:srgbClr val="F2F2F2"/>
                    </a:solidFill>
                  </a:tcPr>
                </a:tc>
                <a:extLst>
                  <a:ext uri="{0D108BD9-81ED-4DB2-BD59-A6C34878D82A}">
                    <a16:rowId xmlns:a16="http://schemas.microsoft.com/office/drawing/2014/main" val="2093748560"/>
                  </a:ext>
                </a:extLst>
              </a:tr>
            </a:tbl>
          </a:graphicData>
        </a:graphic>
      </p:graphicFrame>
      <p:graphicFrame>
        <p:nvGraphicFramePr>
          <p:cNvPr id="9" name="Table 8">
            <a:extLst>
              <a:ext uri="{FF2B5EF4-FFF2-40B4-BE49-F238E27FC236}">
                <a16:creationId xmlns:a16="http://schemas.microsoft.com/office/drawing/2014/main" id="{55BDA90A-BE73-E1B8-173E-8014253CBBAE}"/>
              </a:ext>
            </a:extLst>
          </p:cNvPr>
          <p:cNvGraphicFramePr>
            <a:graphicFrameLocks noGrp="1"/>
          </p:cNvGraphicFramePr>
          <p:nvPr>
            <p:extLst/>
          </p:nvPr>
        </p:nvGraphicFramePr>
        <p:xfrm>
          <a:off x="984738" y="1655709"/>
          <a:ext cx="9137369" cy="1325880"/>
        </p:xfrm>
        <a:graphic>
          <a:graphicData uri="http://schemas.openxmlformats.org/drawingml/2006/table">
            <a:tbl>
              <a:tblPr/>
              <a:tblGrid>
                <a:gridCol w="1935368">
                  <a:extLst>
                    <a:ext uri="{9D8B030D-6E8A-4147-A177-3AD203B41FA5}">
                      <a16:colId xmlns:a16="http://schemas.microsoft.com/office/drawing/2014/main" val="4046326790"/>
                    </a:ext>
                  </a:extLst>
                </a:gridCol>
                <a:gridCol w="7202001">
                  <a:extLst>
                    <a:ext uri="{9D8B030D-6E8A-4147-A177-3AD203B41FA5}">
                      <a16:colId xmlns:a16="http://schemas.microsoft.com/office/drawing/2014/main" val="3666686898"/>
                    </a:ext>
                  </a:extLst>
                </a:gridCol>
              </a:tblGrid>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200" b="1" dirty="0">
                          <a:solidFill>
                            <a:srgbClr val="00629B"/>
                          </a:solidFill>
                          <a:effectLst/>
                          <a:latin typeface="Teko" pitchFamily="2" charset="77"/>
                        </a:rPr>
                        <a:t>3</a:t>
                      </a:r>
                      <a:r>
                        <a:rPr lang="en-US" sz="7200" b="1" baseline="30000" dirty="0">
                          <a:solidFill>
                            <a:srgbClr val="00629B"/>
                          </a:solidFill>
                          <a:effectLst/>
                          <a:latin typeface="Teko" pitchFamily="2" charset="77"/>
                        </a:rPr>
                        <a:t>rd</a:t>
                      </a:r>
                      <a:endParaRPr lang="en-US" sz="7200" dirty="0">
                        <a:solidFill>
                          <a:srgbClr val="00629B"/>
                        </a:solidFill>
                        <a:effectLst/>
                        <a:latin typeface="Teko" pitchFamily="2" charset="77"/>
                      </a:endParaRPr>
                    </a:p>
                  </a:txBody>
                  <a:tcPr marL="285750" marR="95250" marT="114300" marB="114300" anchor="ctr">
                    <a:lnL>
                      <a:noFill/>
                    </a:lnL>
                    <a:lnR>
                      <a:noFill/>
                    </a:lnR>
                    <a:lnT>
                      <a:noFill/>
                    </a:lnT>
                    <a:lnB>
                      <a:noFill/>
                    </a:lnB>
                    <a:solidFill>
                      <a:schemeClr val="accent4"/>
                    </a:solidFill>
                  </a:tcPr>
                </a:tc>
                <a:tc>
                  <a:txBody>
                    <a:bodyPr/>
                    <a:lstStyle/>
                    <a:p>
                      <a:pPr fontAlgn="ctr"/>
                      <a:r>
                        <a:rPr lang="en-US" sz="2800" b="1" dirty="0">
                          <a:solidFill>
                            <a:srgbClr val="141414"/>
                          </a:solidFill>
                          <a:effectLst/>
                          <a:latin typeface="Teko" pitchFamily="2" charset="77"/>
                        </a:rPr>
                        <a:t>AUTM: Academic Innovation</a:t>
                      </a:r>
                      <a:br>
                        <a:rPr lang="en-US" b="0" dirty="0">
                          <a:solidFill>
                            <a:srgbClr val="141414"/>
                          </a:solidFill>
                          <a:effectLst/>
                        </a:rPr>
                      </a:br>
                      <a:r>
                        <a:rPr lang="en-US" b="0" dirty="0">
                          <a:solidFill>
                            <a:srgbClr val="141414"/>
                          </a:solidFill>
                          <a:effectLst/>
                          <a:latin typeface="Source Sans Pro" panose="020B0503030403020204" pitchFamily="34" charset="0"/>
                          <a:ea typeface="Source Sans Pro" panose="020B0503030403020204" pitchFamily="34" charset="0"/>
                        </a:rPr>
                        <a:t>AUTM, the leading organization tracking tech transfer, ranks UC San Diego as </a:t>
                      </a:r>
                      <a:r>
                        <a:rPr lang="en-US" b="1" dirty="0">
                          <a:solidFill>
                            <a:schemeClr val="accent2"/>
                          </a:solidFill>
                          <a:effectLst/>
                          <a:latin typeface="Source Sans Pro" panose="020B0503030403020204" pitchFamily="34" charset="0"/>
                          <a:ea typeface="Source Sans Pro" panose="020B0503030403020204" pitchFamily="34" charset="0"/>
                        </a:rPr>
                        <a:t>3</a:t>
                      </a:r>
                      <a:r>
                        <a:rPr lang="en-US" b="1" baseline="30000" dirty="0">
                          <a:solidFill>
                            <a:schemeClr val="accent2"/>
                          </a:solidFill>
                          <a:effectLst/>
                          <a:latin typeface="Source Sans Pro" panose="020B0503030403020204" pitchFamily="34" charset="0"/>
                          <a:ea typeface="Source Sans Pro" panose="020B0503030403020204" pitchFamily="34" charset="0"/>
                        </a:rPr>
                        <a:t>rd</a:t>
                      </a:r>
                      <a:r>
                        <a:rPr lang="en-US" b="1" dirty="0">
                          <a:solidFill>
                            <a:schemeClr val="accent2"/>
                          </a:solidFill>
                          <a:effectLst/>
                          <a:latin typeface="Source Sans Pro" panose="020B0503030403020204" pitchFamily="34" charset="0"/>
                          <a:ea typeface="Source Sans Pro" panose="020B0503030403020204" pitchFamily="34" charset="0"/>
                        </a:rPr>
                        <a:t> in the nation </a:t>
                      </a:r>
                      <a:r>
                        <a:rPr lang="en-US" b="0" dirty="0">
                          <a:solidFill>
                            <a:srgbClr val="141414"/>
                          </a:solidFill>
                          <a:effectLst/>
                          <a:latin typeface="Source Sans Pro" panose="020B0503030403020204" pitchFamily="34" charset="0"/>
                          <a:ea typeface="Source Sans Pro" panose="020B0503030403020204" pitchFamily="34" charset="0"/>
                        </a:rPr>
                        <a:t>for innovation and start-ups.</a:t>
                      </a:r>
                    </a:p>
                  </a:txBody>
                  <a:tcPr marL="95250" marR="95250" marT="114300" marB="114300" anchor="ctr">
                    <a:lnL>
                      <a:noFill/>
                    </a:lnL>
                    <a:lnR>
                      <a:noFill/>
                    </a:lnR>
                    <a:lnT>
                      <a:noFill/>
                    </a:lnT>
                    <a:lnB>
                      <a:noFill/>
                    </a:lnB>
                    <a:solidFill>
                      <a:srgbClr val="F2F2F2"/>
                    </a:solidFill>
                  </a:tcPr>
                </a:tc>
                <a:extLst>
                  <a:ext uri="{0D108BD9-81ED-4DB2-BD59-A6C34878D82A}">
                    <a16:rowId xmlns:a16="http://schemas.microsoft.com/office/drawing/2014/main" val="2093748560"/>
                  </a:ext>
                </a:extLst>
              </a:tr>
            </a:tbl>
          </a:graphicData>
        </a:graphic>
      </p:graphicFrame>
      <p:graphicFrame>
        <p:nvGraphicFramePr>
          <p:cNvPr id="10" name="Table 9">
            <a:extLst>
              <a:ext uri="{FF2B5EF4-FFF2-40B4-BE49-F238E27FC236}">
                <a16:creationId xmlns:a16="http://schemas.microsoft.com/office/drawing/2014/main" id="{E121E4DA-31EF-FA24-83BC-6E9BB67DB561}"/>
              </a:ext>
            </a:extLst>
          </p:cNvPr>
          <p:cNvGraphicFramePr>
            <a:graphicFrameLocks noGrp="1"/>
          </p:cNvGraphicFramePr>
          <p:nvPr>
            <p:extLst/>
          </p:nvPr>
        </p:nvGraphicFramePr>
        <p:xfrm>
          <a:off x="984736" y="4307469"/>
          <a:ext cx="9137369" cy="1325880"/>
        </p:xfrm>
        <a:graphic>
          <a:graphicData uri="http://schemas.openxmlformats.org/drawingml/2006/table">
            <a:tbl>
              <a:tblPr/>
              <a:tblGrid>
                <a:gridCol w="1935368">
                  <a:extLst>
                    <a:ext uri="{9D8B030D-6E8A-4147-A177-3AD203B41FA5}">
                      <a16:colId xmlns:a16="http://schemas.microsoft.com/office/drawing/2014/main" val="4046326790"/>
                    </a:ext>
                  </a:extLst>
                </a:gridCol>
                <a:gridCol w="7202001">
                  <a:extLst>
                    <a:ext uri="{9D8B030D-6E8A-4147-A177-3AD203B41FA5}">
                      <a16:colId xmlns:a16="http://schemas.microsoft.com/office/drawing/2014/main" val="3666686898"/>
                    </a:ext>
                  </a:extLst>
                </a:gridCol>
              </a:tblGrid>
              <a:tr h="0">
                <a:tc>
                  <a:txBody>
                    <a:bodyPr/>
                    <a:lstStyle/>
                    <a:p>
                      <a:pPr algn="ctr" fontAlgn="ctr"/>
                      <a:r>
                        <a:rPr lang="en-US" sz="7200" b="1" dirty="0">
                          <a:solidFill>
                            <a:srgbClr val="00629B"/>
                          </a:solidFill>
                          <a:effectLst/>
                          <a:latin typeface="Teko" pitchFamily="2" charset="77"/>
                        </a:rPr>
                        <a:t>7</a:t>
                      </a:r>
                      <a:r>
                        <a:rPr lang="en-US" sz="7200" b="1" baseline="30000" dirty="0">
                          <a:solidFill>
                            <a:srgbClr val="00629B"/>
                          </a:solidFill>
                          <a:effectLst/>
                          <a:latin typeface="Teko" pitchFamily="2" charset="77"/>
                        </a:rPr>
                        <a:t>th</a:t>
                      </a:r>
                      <a:endParaRPr lang="en-US" sz="7200" dirty="0">
                        <a:solidFill>
                          <a:srgbClr val="00629B"/>
                        </a:solidFill>
                        <a:effectLst/>
                        <a:latin typeface="Teko" pitchFamily="2" charset="77"/>
                      </a:endParaRPr>
                    </a:p>
                  </a:txBody>
                  <a:tcPr marL="285750" marR="95250" marT="114300" marB="114300" anchor="ctr">
                    <a:lnL>
                      <a:noFill/>
                    </a:lnL>
                    <a:lnR>
                      <a:noFill/>
                    </a:lnR>
                    <a:lnT>
                      <a:noFill/>
                    </a:lnT>
                    <a:lnB>
                      <a:noFill/>
                    </a:lnB>
                    <a:solidFill>
                      <a:schemeClr val="accent4"/>
                    </a:solidFill>
                  </a:tcPr>
                </a:tc>
                <a:tc>
                  <a:txBody>
                    <a:bodyPr/>
                    <a:lstStyle/>
                    <a:p>
                      <a:pPr fontAlgn="ctr"/>
                      <a:r>
                        <a:rPr lang="en-US" sz="2800" b="1" dirty="0">
                          <a:solidFill>
                            <a:srgbClr val="141414"/>
                          </a:solidFill>
                          <a:effectLst/>
                          <a:latin typeface="Teko" pitchFamily="2" charset="77"/>
                        </a:rPr>
                        <a:t>HERD Survey of Federal Research Expenditure</a:t>
                      </a:r>
                      <a:br>
                        <a:rPr lang="en-US" dirty="0">
                          <a:solidFill>
                            <a:srgbClr val="141414"/>
                          </a:solidFill>
                          <a:effectLst/>
                        </a:rPr>
                      </a:br>
                      <a:r>
                        <a:rPr lang="en-US" dirty="0">
                          <a:solidFill>
                            <a:srgbClr val="141414"/>
                          </a:solidFill>
                          <a:effectLst/>
                          <a:latin typeface="Source Sans Pro" panose="020B0503030403020204" pitchFamily="34" charset="0"/>
                          <a:ea typeface="Source Sans Pro" panose="020B0503030403020204" pitchFamily="34" charset="0"/>
                        </a:rPr>
                        <a:t>UC San Diego </a:t>
                      </a:r>
                      <a:r>
                        <a:rPr lang="en-US" b="1" dirty="0">
                          <a:solidFill>
                            <a:schemeClr val="accent2"/>
                          </a:solidFill>
                          <a:effectLst/>
                          <a:latin typeface="Source Sans Pro" panose="020B0503030403020204" pitchFamily="34" charset="0"/>
                          <a:ea typeface="Source Sans Pro" panose="020B0503030403020204" pitchFamily="34" charset="0"/>
                        </a:rPr>
                        <a:t>ranked 7</a:t>
                      </a:r>
                      <a:r>
                        <a:rPr lang="en-US" b="1" baseline="30000" dirty="0">
                          <a:solidFill>
                            <a:schemeClr val="accent2"/>
                          </a:solidFill>
                          <a:effectLst/>
                          <a:latin typeface="Source Sans Pro" panose="020B0503030403020204" pitchFamily="34" charset="0"/>
                          <a:ea typeface="Source Sans Pro" panose="020B0503030403020204" pitchFamily="34" charset="0"/>
                        </a:rPr>
                        <a:t>th</a:t>
                      </a:r>
                      <a:r>
                        <a:rPr lang="en-US" b="1" dirty="0">
                          <a:solidFill>
                            <a:schemeClr val="accent2"/>
                          </a:solidFill>
                          <a:effectLst/>
                          <a:latin typeface="Source Sans Pro" panose="020B0503030403020204" pitchFamily="34" charset="0"/>
                          <a:ea typeface="Source Sans Pro" panose="020B0503030403020204" pitchFamily="34" charset="0"/>
                        </a:rPr>
                        <a:t> among all Universities </a:t>
                      </a:r>
                      <a:r>
                        <a:rPr lang="en-US" dirty="0">
                          <a:solidFill>
                            <a:srgbClr val="141414"/>
                          </a:solidFill>
                          <a:effectLst/>
                          <a:latin typeface="Source Sans Pro" panose="020B0503030403020204" pitchFamily="34" charset="0"/>
                          <a:ea typeface="Source Sans Pro" panose="020B0503030403020204" pitchFamily="34" charset="0"/>
                        </a:rPr>
                        <a:t>in federal research expenditures and </a:t>
                      </a:r>
                      <a:r>
                        <a:rPr lang="en-US" b="1" dirty="0">
                          <a:solidFill>
                            <a:schemeClr val="accent2"/>
                          </a:solidFill>
                          <a:effectLst/>
                          <a:latin typeface="Source Sans Pro" panose="020B0503030403020204" pitchFamily="34" charset="0"/>
                          <a:ea typeface="Source Sans Pro" panose="020B0503030403020204" pitchFamily="34" charset="0"/>
                        </a:rPr>
                        <a:t>ranked 5</a:t>
                      </a:r>
                      <a:r>
                        <a:rPr lang="en-US" b="1" baseline="30000" dirty="0">
                          <a:solidFill>
                            <a:schemeClr val="accent2"/>
                          </a:solidFill>
                          <a:effectLst/>
                          <a:latin typeface="Source Sans Pro" panose="020B0503030403020204" pitchFamily="34" charset="0"/>
                          <a:ea typeface="Source Sans Pro" panose="020B0503030403020204" pitchFamily="34" charset="0"/>
                        </a:rPr>
                        <a:t>th</a:t>
                      </a:r>
                      <a:r>
                        <a:rPr lang="en-US" b="1" dirty="0">
                          <a:solidFill>
                            <a:schemeClr val="accent2"/>
                          </a:solidFill>
                          <a:effectLst/>
                          <a:latin typeface="Source Sans Pro" panose="020B0503030403020204" pitchFamily="34" charset="0"/>
                          <a:ea typeface="Source Sans Pro" panose="020B0503030403020204" pitchFamily="34" charset="0"/>
                        </a:rPr>
                        <a:t> </a:t>
                      </a:r>
                      <a:r>
                        <a:rPr lang="en-US" dirty="0">
                          <a:solidFill>
                            <a:srgbClr val="141414"/>
                          </a:solidFill>
                          <a:effectLst/>
                          <a:latin typeface="Source Sans Pro" panose="020B0503030403020204" pitchFamily="34" charset="0"/>
                          <a:ea typeface="Source Sans Pro" panose="020B0503030403020204" pitchFamily="34" charset="0"/>
                        </a:rPr>
                        <a:t>among our peer group (1</a:t>
                      </a:r>
                      <a:r>
                        <a:rPr lang="en-US" baseline="30000" dirty="0">
                          <a:solidFill>
                            <a:srgbClr val="141414"/>
                          </a:solidFill>
                          <a:effectLst/>
                          <a:latin typeface="Source Sans Pro" panose="020B0503030403020204" pitchFamily="34" charset="0"/>
                          <a:ea typeface="Source Sans Pro" panose="020B0503030403020204" pitchFamily="34" charset="0"/>
                        </a:rPr>
                        <a:t>st</a:t>
                      </a:r>
                      <a:r>
                        <a:rPr lang="en-US" dirty="0">
                          <a:solidFill>
                            <a:srgbClr val="141414"/>
                          </a:solidFill>
                          <a:effectLst/>
                          <a:latin typeface="Source Sans Pro" panose="020B0503030403020204" pitchFamily="34" charset="0"/>
                          <a:ea typeface="Source Sans Pro" panose="020B0503030403020204" pitchFamily="34" charset="0"/>
                        </a:rPr>
                        <a:t> among the UCs).</a:t>
                      </a:r>
                    </a:p>
                  </a:txBody>
                  <a:tcPr marL="95250" marR="95250" marT="114300" marB="114300" anchor="ctr">
                    <a:lnL>
                      <a:noFill/>
                    </a:lnL>
                    <a:lnR>
                      <a:noFill/>
                    </a:lnR>
                    <a:lnT>
                      <a:noFill/>
                    </a:lnT>
                    <a:lnB>
                      <a:noFill/>
                    </a:lnB>
                    <a:solidFill>
                      <a:srgbClr val="F2F2F2"/>
                    </a:solidFill>
                  </a:tcPr>
                </a:tc>
                <a:extLst>
                  <a:ext uri="{0D108BD9-81ED-4DB2-BD59-A6C34878D82A}">
                    <a16:rowId xmlns:a16="http://schemas.microsoft.com/office/drawing/2014/main" val="2093748560"/>
                  </a:ext>
                </a:extLst>
              </a:tr>
            </a:tbl>
          </a:graphicData>
        </a:graphic>
      </p:graphicFrame>
      <p:graphicFrame>
        <p:nvGraphicFramePr>
          <p:cNvPr id="11" name="Table 10">
            <a:extLst>
              <a:ext uri="{FF2B5EF4-FFF2-40B4-BE49-F238E27FC236}">
                <a16:creationId xmlns:a16="http://schemas.microsoft.com/office/drawing/2014/main" id="{CEE56A74-E74B-5D24-0ECE-2B1572BBFC6F}"/>
              </a:ext>
            </a:extLst>
          </p:cNvPr>
          <p:cNvGraphicFramePr>
            <a:graphicFrameLocks noGrp="1"/>
          </p:cNvGraphicFramePr>
          <p:nvPr>
            <p:extLst/>
          </p:nvPr>
        </p:nvGraphicFramePr>
        <p:xfrm>
          <a:off x="984737" y="2981589"/>
          <a:ext cx="9137369" cy="1478280"/>
        </p:xfrm>
        <a:graphic>
          <a:graphicData uri="http://schemas.openxmlformats.org/drawingml/2006/table">
            <a:tbl>
              <a:tblPr/>
              <a:tblGrid>
                <a:gridCol w="1935368">
                  <a:extLst>
                    <a:ext uri="{9D8B030D-6E8A-4147-A177-3AD203B41FA5}">
                      <a16:colId xmlns:a16="http://schemas.microsoft.com/office/drawing/2014/main" val="4046326790"/>
                    </a:ext>
                  </a:extLst>
                </a:gridCol>
                <a:gridCol w="7202001">
                  <a:extLst>
                    <a:ext uri="{9D8B030D-6E8A-4147-A177-3AD203B41FA5}">
                      <a16:colId xmlns:a16="http://schemas.microsoft.com/office/drawing/2014/main" val="3666686898"/>
                    </a:ext>
                  </a:extLst>
                </a:gridCol>
              </a:tblGrid>
              <a:tr h="0">
                <a:tc>
                  <a:txBody>
                    <a:bodyPr/>
                    <a:lstStyle/>
                    <a:p>
                      <a:pPr algn="r" fontAlgn="ctr"/>
                      <a:r>
                        <a:rPr lang="en-US" sz="7200" b="1" dirty="0">
                          <a:solidFill>
                            <a:srgbClr val="00629B"/>
                          </a:solidFill>
                          <a:effectLst/>
                          <a:latin typeface="Teko" pitchFamily="2" charset="77"/>
                        </a:rPr>
                        <a:t>20</a:t>
                      </a:r>
                      <a:r>
                        <a:rPr lang="en-US" sz="7200" b="1" baseline="30000" dirty="0">
                          <a:solidFill>
                            <a:srgbClr val="00629B"/>
                          </a:solidFill>
                          <a:effectLst/>
                          <a:latin typeface="Teko" pitchFamily="2" charset="77"/>
                        </a:rPr>
                        <a:t>th</a:t>
                      </a:r>
                      <a:endParaRPr lang="en-US" sz="7200" dirty="0">
                        <a:solidFill>
                          <a:srgbClr val="00629B"/>
                        </a:solidFill>
                        <a:effectLst/>
                        <a:latin typeface="Teko" pitchFamily="2" charset="77"/>
                      </a:endParaRPr>
                    </a:p>
                  </a:txBody>
                  <a:tcPr marL="285750" marR="95250" marT="114300" marB="114300" anchor="ctr">
                    <a:lnL>
                      <a:noFill/>
                    </a:lnL>
                    <a:lnR>
                      <a:noFill/>
                    </a:lnR>
                    <a:lnT>
                      <a:noFill/>
                    </a:lnT>
                    <a:lnB>
                      <a:noFill/>
                    </a:lnB>
                    <a:solidFill>
                      <a:schemeClr val="accent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b="1" dirty="0">
                          <a:solidFill>
                            <a:srgbClr val="141414"/>
                          </a:solidFill>
                          <a:effectLst/>
                          <a:latin typeface="Teko" pitchFamily="2" charset="77"/>
                        </a:rPr>
                        <a:t>U.S. News and World Report</a:t>
                      </a:r>
                      <a:br>
                        <a:rPr lang="en-US" sz="1800" dirty="0">
                          <a:solidFill>
                            <a:srgbClr val="141414"/>
                          </a:solidFill>
                          <a:effectLst/>
                        </a:rPr>
                      </a:br>
                      <a:r>
                        <a:rPr lang="en-US" sz="1800" dirty="0">
                          <a:solidFill>
                            <a:srgbClr val="141414"/>
                          </a:solidFill>
                          <a:effectLst/>
                        </a:rPr>
                        <a:t>UC San Diego ranked 20th in </a:t>
                      </a:r>
                      <a:r>
                        <a:rPr lang="en-US" sz="1800" b="1" u="none" dirty="0">
                          <a:solidFill>
                            <a:schemeClr val="accent2"/>
                          </a:solidFill>
                          <a:effectLst/>
                        </a:rPr>
                        <a:t>Best Global Universities rankings</a:t>
                      </a:r>
                      <a:r>
                        <a:rPr lang="en-US" sz="1800" b="0" u="none" dirty="0">
                          <a:solidFill>
                            <a:schemeClr val="tx1"/>
                          </a:solidFill>
                          <a:effectLst/>
                        </a:rPr>
                        <a:t>,</a:t>
                      </a:r>
                      <a:r>
                        <a:rPr lang="en-US" sz="1800" b="0" dirty="0">
                          <a:solidFill>
                            <a:schemeClr val="tx1"/>
                          </a:solidFill>
                          <a:effectLst/>
                        </a:rPr>
                        <a:t> and ranked</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800" b="1" dirty="0">
                          <a:solidFill>
                            <a:srgbClr val="00629B"/>
                          </a:solidFill>
                          <a:effectLst/>
                          <a:latin typeface="Teko" pitchFamily="2" charset="77"/>
                        </a:rPr>
                        <a:t>7</a:t>
                      </a:r>
                      <a:r>
                        <a:rPr lang="en-US" sz="1800" b="1" baseline="30000" dirty="0">
                          <a:solidFill>
                            <a:srgbClr val="00629B"/>
                          </a:solidFill>
                          <a:effectLst/>
                          <a:latin typeface="Teko" pitchFamily="2" charset="77"/>
                        </a:rPr>
                        <a:t>th </a:t>
                      </a:r>
                      <a:r>
                        <a:rPr lang="en-US" sz="1800" dirty="0">
                          <a:solidFill>
                            <a:srgbClr val="141414"/>
                          </a:solidFill>
                          <a:effectLst/>
                        </a:rPr>
                        <a:t>based on 13 indicators, including </a:t>
                      </a:r>
                      <a:r>
                        <a:rPr lang="en-US" sz="1800" b="1" dirty="0">
                          <a:solidFill>
                            <a:schemeClr val="accent3"/>
                          </a:solidFill>
                          <a:effectLst/>
                        </a:rPr>
                        <a:t>global and regional research reputation</a:t>
                      </a:r>
                      <a:r>
                        <a:rPr lang="en-US" sz="1800" dirty="0">
                          <a:solidFill>
                            <a:srgbClr val="141414"/>
                          </a:solidFill>
                          <a:effectLst/>
                        </a:rPr>
                        <a:t>, international collaboration and total citations.</a:t>
                      </a:r>
                    </a:p>
                  </a:txBody>
                  <a:tcPr marL="95250" marR="95250" marT="114300" marB="114300" anchor="ctr">
                    <a:lnL>
                      <a:noFill/>
                    </a:lnL>
                    <a:lnR>
                      <a:noFill/>
                    </a:lnR>
                    <a:lnT>
                      <a:noFill/>
                    </a:lnT>
                    <a:lnB>
                      <a:noFill/>
                    </a:lnB>
                    <a:solidFill>
                      <a:srgbClr val="F2F2F2"/>
                    </a:solidFill>
                  </a:tcPr>
                </a:tc>
                <a:extLst>
                  <a:ext uri="{0D108BD9-81ED-4DB2-BD59-A6C34878D82A}">
                    <a16:rowId xmlns:a16="http://schemas.microsoft.com/office/drawing/2014/main" val="2093748560"/>
                  </a:ext>
                </a:extLst>
              </a:tr>
            </a:tbl>
          </a:graphicData>
        </a:graphic>
      </p:graphicFrame>
      <p:sp>
        <p:nvSpPr>
          <p:cNvPr id="12" name="TextBox 11">
            <a:extLst>
              <a:ext uri="{FF2B5EF4-FFF2-40B4-BE49-F238E27FC236}">
                <a16:creationId xmlns:a16="http://schemas.microsoft.com/office/drawing/2014/main" id="{D0A6A27D-F226-43F7-0E9C-8671AE4F9C50}"/>
              </a:ext>
            </a:extLst>
          </p:cNvPr>
          <p:cNvSpPr txBox="1"/>
          <p:nvPr/>
        </p:nvSpPr>
        <p:spPr>
          <a:xfrm>
            <a:off x="283845" y="-158262"/>
            <a:ext cx="2811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82B49"/>
                </a:solidFill>
                <a:effectLst/>
                <a:uLnTx/>
                <a:uFillTx/>
                <a:latin typeface="Calibri" panose="020F0502020204030204"/>
                <a:ea typeface="+mn-ea"/>
                <a:cs typeface="+mn-cs"/>
              </a:rPr>
              <a:t>UC San Diego is ranked…</a:t>
            </a:r>
          </a:p>
        </p:txBody>
      </p:sp>
    </p:spTree>
    <p:extLst>
      <p:ext uri="{BB962C8B-B14F-4D97-AF65-F5344CB8AC3E}">
        <p14:creationId xmlns:p14="http://schemas.microsoft.com/office/powerpoint/2010/main" val="216383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5A06F-3B3A-DF35-907E-BE64210DCB36}"/>
              </a:ext>
            </a:extLst>
          </p:cNvPr>
          <p:cNvSpPr>
            <a:spLocks noGrp="1"/>
          </p:cNvSpPr>
          <p:nvPr>
            <p:ph idx="1"/>
          </p:nvPr>
        </p:nvSpPr>
        <p:spPr>
          <a:xfrm>
            <a:off x="1089498" y="1462425"/>
            <a:ext cx="9649388" cy="3933149"/>
          </a:xfrm>
        </p:spPr>
        <p:txBody>
          <a:bodyPr>
            <a:normAutofit fontScale="92500" lnSpcReduction="10000"/>
          </a:bodyPr>
          <a:lstStyle/>
          <a:p>
            <a:pPr>
              <a:lnSpc>
                <a:spcPct val="110000"/>
              </a:lnSpc>
            </a:pPr>
            <a:r>
              <a:rPr lang="en-US" dirty="0"/>
              <a:t>UC San Diego’s Strategic Plan asks us to be student-centered, research-focused, and service-oriented to serve the people of California as an inclusive public research university.</a:t>
            </a:r>
          </a:p>
          <a:p>
            <a:pPr marL="0" indent="0">
              <a:buNone/>
            </a:pPr>
            <a:endParaRPr lang="en-US" sz="1200" dirty="0"/>
          </a:p>
          <a:p>
            <a:pPr>
              <a:lnSpc>
                <a:spcPct val="110000"/>
              </a:lnSpc>
            </a:pPr>
            <a:r>
              <a:rPr lang="en-US" dirty="0"/>
              <a:t>Academic Affairs uses a structured collaborative method called </a:t>
            </a:r>
            <a:r>
              <a:rPr lang="en-US" b="1" dirty="0"/>
              <a:t>Collective Impact</a:t>
            </a:r>
            <a:r>
              <a:rPr lang="en-US" dirty="0"/>
              <a:t> to advance the strategic plan, so that our separate efforts will have the maximum impact:</a:t>
            </a:r>
          </a:p>
          <a:p>
            <a:pPr lvl="1"/>
            <a:r>
              <a:rPr lang="en-US" dirty="0"/>
              <a:t>Making our educational innovation a source of pride and excellence</a:t>
            </a:r>
          </a:p>
          <a:p>
            <a:pPr lvl="1"/>
            <a:r>
              <a:rPr lang="en-US" dirty="0"/>
              <a:t>Enhancing the scope and interdisciplinary reach of our scholarship</a:t>
            </a:r>
          </a:p>
          <a:p>
            <a:pPr lvl="1"/>
            <a:r>
              <a:rPr lang="en-US" dirty="0"/>
              <a:t>Enabling every single Triton to reach their full potential</a:t>
            </a:r>
          </a:p>
        </p:txBody>
      </p:sp>
      <p:sp>
        <p:nvSpPr>
          <p:cNvPr id="3" name="Title 2">
            <a:extLst>
              <a:ext uri="{FF2B5EF4-FFF2-40B4-BE49-F238E27FC236}">
                <a16:creationId xmlns:a16="http://schemas.microsoft.com/office/drawing/2014/main" id="{181F963D-28C1-D9CF-C307-76E9C58CE70E}"/>
              </a:ext>
            </a:extLst>
          </p:cNvPr>
          <p:cNvSpPr>
            <a:spLocks noGrp="1"/>
          </p:cNvSpPr>
          <p:nvPr>
            <p:ph type="title"/>
          </p:nvPr>
        </p:nvSpPr>
        <p:spPr/>
        <p:txBody>
          <a:bodyPr/>
          <a:lstStyle/>
          <a:p>
            <a:r>
              <a:rPr lang="en-US" dirty="0"/>
              <a:t>Strategic Context</a:t>
            </a:r>
          </a:p>
        </p:txBody>
      </p:sp>
    </p:spTree>
    <p:extLst>
      <p:ext uri="{BB962C8B-B14F-4D97-AF65-F5344CB8AC3E}">
        <p14:creationId xmlns:p14="http://schemas.microsoft.com/office/powerpoint/2010/main" val="134526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727D54-AA3E-E1CB-29F0-611EA10B1231}"/>
              </a:ext>
            </a:extLst>
          </p:cNvPr>
          <p:cNvSpPr txBox="1"/>
          <p:nvPr/>
        </p:nvSpPr>
        <p:spPr>
          <a:xfrm>
            <a:off x="914399" y="240072"/>
            <a:ext cx="9056078" cy="53245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29B">
                    <a:lumMod val="75000"/>
                  </a:srgbClr>
                </a:solidFill>
                <a:effectLst/>
                <a:uLnTx/>
                <a:uFillTx/>
                <a:latin typeface="Source Sans Pro" panose="020B0503030403020204" pitchFamily="34" charset="0"/>
                <a:ea typeface="Source Sans Pro" panose="020B0503030403020204" pitchFamily="34" charset="0"/>
                <a:cs typeface="+mn-cs"/>
              </a:rPr>
              <a:t>UC San Diego is poised to increase our reputation as international thought leaders in the most important areas of research, discovery, and innovation.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629B">
                  <a:lumMod val="75000"/>
                </a:srgbClr>
              </a:solidFill>
              <a:effectLst/>
              <a:uLnTx/>
              <a:uFillTx/>
              <a:latin typeface="Source Sans Pro" panose="020B0503030403020204" pitchFamily="34" charset="0"/>
              <a:ea typeface="Source Sans Pro" panose="020B0503030403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29B">
                    <a:lumMod val="75000"/>
                  </a:srgbClr>
                </a:solidFill>
                <a:effectLst/>
                <a:uLnTx/>
                <a:uFillTx/>
                <a:latin typeface="Source Sans Pro" panose="020B0503030403020204" pitchFamily="34" charset="0"/>
                <a:ea typeface="Source Sans Pro" panose="020B0503030403020204" pitchFamily="34" charset="0"/>
                <a:cs typeface="+mn-cs"/>
              </a:rPr>
              <a:t>We will be successful by doing the right work, in the right way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29B">
                    <a:lumMod val="75000"/>
                  </a:srgbClr>
                </a:solidFill>
                <a:effectLst/>
                <a:uLnTx/>
                <a:uFillTx/>
                <a:latin typeface="Source Sans Pro" panose="020B0503030403020204" pitchFamily="34" charset="0"/>
                <a:ea typeface="Source Sans Pro" panose="020B0503030403020204" pitchFamily="34" charset="0"/>
                <a:cs typeface="+mn-cs"/>
              </a:rPr>
              <a:t>(and not by always having to do more work).</a:t>
            </a:r>
          </a:p>
          <a:p>
            <a:pPr marL="1828573" marR="0" lvl="4"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629B"/>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146437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0970" y="193595"/>
            <a:ext cx="6409440" cy="1385798"/>
          </a:xfrm>
        </p:spPr>
        <p:txBody>
          <a:bodyPr anchor="ctr">
            <a:noAutofit/>
          </a:bodyPr>
          <a:lstStyle/>
          <a:p>
            <a:pPr algn="ctr"/>
            <a:r>
              <a:rPr lang="en-US" sz="4800" b="1" dirty="0">
                <a:solidFill>
                  <a:schemeClr val="accent5"/>
                </a:solidFill>
                <a:latin typeface="Teko" pitchFamily="2" charset="77"/>
                <a:ea typeface="Source Sans Pro" panose="020B0503030403020204" pitchFamily="34" charset="0"/>
              </a:rPr>
              <a:t>Strategic Refresh:</a:t>
            </a:r>
            <a:br>
              <a:rPr lang="en-US" sz="4800" b="1" dirty="0">
                <a:solidFill>
                  <a:schemeClr val="accent5"/>
                </a:solidFill>
                <a:latin typeface="Teko" pitchFamily="2" charset="77"/>
                <a:ea typeface="Source Sans Pro" panose="020B0503030403020204" pitchFamily="34" charset="0"/>
              </a:rPr>
            </a:br>
            <a:r>
              <a:rPr lang="en-US" sz="4800" b="1" dirty="0">
                <a:solidFill>
                  <a:schemeClr val="accent5"/>
                </a:solidFill>
                <a:latin typeface="Teko" pitchFamily="2" charset="77"/>
                <a:ea typeface="Source Sans Pro" panose="020B0503030403020204" pitchFamily="34" charset="0"/>
              </a:rPr>
              <a:t>Four Grand </a:t>
            </a:r>
            <a:br>
              <a:rPr lang="en-US" sz="4800" b="1" dirty="0">
                <a:solidFill>
                  <a:schemeClr val="accent5"/>
                </a:solidFill>
                <a:latin typeface="Teko" pitchFamily="2" charset="77"/>
                <a:ea typeface="Source Sans Pro" panose="020B0503030403020204" pitchFamily="34" charset="0"/>
              </a:rPr>
            </a:br>
            <a:r>
              <a:rPr lang="en-US" sz="4800" b="1" dirty="0">
                <a:solidFill>
                  <a:schemeClr val="accent5"/>
                </a:solidFill>
                <a:latin typeface="Teko" pitchFamily="2" charset="77"/>
                <a:ea typeface="Source Sans Pro" panose="020B0503030403020204" pitchFamily="34" charset="0"/>
              </a:rPr>
              <a:t>Research Themes</a:t>
            </a:r>
          </a:p>
        </p:txBody>
      </p:sp>
      <p:sp>
        <p:nvSpPr>
          <p:cNvPr id="2" name="Content Placeholder 1"/>
          <p:cNvSpPr>
            <a:spLocks noGrp="1"/>
          </p:cNvSpPr>
          <p:nvPr>
            <p:ph idx="1"/>
          </p:nvPr>
        </p:nvSpPr>
        <p:spPr>
          <a:xfrm>
            <a:off x="3641455" y="2060597"/>
            <a:ext cx="7906538" cy="4194554"/>
          </a:xfrm>
          <a:noFill/>
        </p:spPr>
        <p:txBody>
          <a:bodyPr>
            <a:normAutofit/>
          </a:bodyPr>
          <a:lstStyle/>
          <a:p>
            <a:pPr>
              <a:lnSpc>
                <a:spcPct val="100000"/>
              </a:lnSpc>
              <a:spcBef>
                <a:spcPts val="0"/>
              </a:spcBef>
              <a:spcAft>
                <a:spcPts val="700"/>
              </a:spcAft>
            </a:pPr>
            <a:r>
              <a:rPr lang="en-US" sz="3000" dirty="0"/>
              <a:t>Understanding and protecting the planet</a:t>
            </a:r>
          </a:p>
          <a:p>
            <a:pPr>
              <a:lnSpc>
                <a:spcPct val="150000"/>
              </a:lnSpc>
              <a:spcBef>
                <a:spcPts val="0"/>
              </a:spcBef>
              <a:spcAft>
                <a:spcPts val="700"/>
              </a:spcAft>
            </a:pPr>
            <a:r>
              <a:rPr lang="en-US" sz="3000" dirty="0"/>
              <a:t>Enriching human life &amp; society</a:t>
            </a:r>
          </a:p>
          <a:p>
            <a:pPr>
              <a:lnSpc>
                <a:spcPct val="100000"/>
              </a:lnSpc>
              <a:spcBef>
                <a:spcPts val="0"/>
              </a:spcBef>
              <a:spcAft>
                <a:spcPts val="700"/>
              </a:spcAft>
            </a:pPr>
            <a:r>
              <a:rPr lang="en-US" sz="3000" dirty="0"/>
              <a:t>Exploring the basis of human knowledge, learning and creativity</a:t>
            </a:r>
          </a:p>
          <a:p>
            <a:pPr>
              <a:lnSpc>
                <a:spcPct val="100000"/>
              </a:lnSpc>
              <a:spcBef>
                <a:spcPts val="0"/>
              </a:spcBef>
            </a:pPr>
            <a:r>
              <a:rPr lang="en-US" sz="3000" dirty="0"/>
              <a:t>Understanding cultures and addressing disparities in society</a:t>
            </a:r>
          </a:p>
        </p:txBody>
      </p:sp>
      <p:sp>
        <p:nvSpPr>
          <p:cNvPr id="9" name="TextBox 8">
            <a:extLst>
              <a:ext uri="{FF2B5EF4-FFF2-40B4-BE49-F238E27FC236}">
                <a16:creationId xmlns:a16="http://schemas.microsoft.com/office/drawing/2014/main" id="{AC93FBD9-5A91-BEDE-777D-62AC14DC7349}"/>
              </a:ext>
            </a:extLst>
          </p:cNvPr>
          <p:cNvSpPr txBox="1"/>
          <p:nvPr/>
        </p:nvSpPr>
        <p:spPr>
          <a:xfrm>
            <a:off x="11796727" y="6346763"/>
            <a:ext cx="39333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45F9A8-A83F-C24A-BA58-9FEB47B749A2}" type="slidenum">
              <a:rPr kumimoji="0" lang="en-US" sz="1000" b="0" i="0" u="none" strike="noStrike" kern="1200" cap="none" spc="0" normalizeH="0" baseline="0" noProof="0" smtClean="0">
                <a:ln>
                  <a:noFill/>
                </a:ln>
                <a:solidFill>
                  <a:srgbClr val="E7E6E6"/>
                </a:solidFill>
                <a:effectLst/>
                <a:uLnTx/>
                <a:uFillTx/>
                <a:latin typeface="Source Sans Pro" panose="020B0503030403020204" pitchFamily="34" charset="0"/>
                <a:ea typeface="Source Sans Pro" panose="020B0503030403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E7E6E6"/>
              </a:solidFill>
              <a:effectLst/>
              <a:uLnTx/>
              <a:uFillTx/>
              <a:latin typeface="Source Sans Pro" panose="020B0503030403020204" pitchFamily="34" charset="0"/>
              <a:ea typeface="Source Sans Pro" panose="020B0503030403020204" pitchFamily="34" charset="0"/>
              <a:cs typeface="+mn-cs"/>
            </a:endParaRPr>
          </a:p>
        </p:txBody>
      </p:sp>
      <p:pic>
        <p:nvPicPr>
          <p:cNvPr id="4" name="Picture 3">
            <a:extLst>
              <a:ext uri="{FF2B5EF4-FFF2-40B4-BE49-F238E27FC236}">
                <a16:creationId xmlns:a16="http://schemas.microsoft.com/office/drawing/2014/main" id="{CC662C4C-F635-8163-069A-BB828FC1CB2C}"/>
              </a:ext>
            </a:extLst>
          </p:cNvPr>
          <p:cNvPicPr>
            <a:picLocks noChangeAspect="1"/>
          </p:cNvPicPr>
          <p:nvPr/>
        </p:nvPicPr>
        <p:blipFill rotWithShape="1">
          <a:blip r:embed="rId3"/>
          <a:srcRect l="23129" r="17337" b="-1"/>
          <a:stretch/>
        </p:blipFill>
        <p:spPr>
          <a:xfrm>
            <a:off x="0" y="-290147"/>
            <a:ext cx="3421594" cy="617220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07493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5C21B4-0BCA-2E69-06F1-10DCA60BA76B}"/>
              </a:ext>
            </a:extLst>
          </p:cNvPr>
          <p:cNvSpPr txBox="1"/>
          <p:nvPr/>
        </p:nvSpPr>
        <p:spPr>
          <a:xfrm>
            <a:off x="1107830" y="-76835"/>
            <a:ext cx="8657059" cy="58785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C8900"/>
                </a:solidFill>
                <a:latin typeface="Teko" pitchFamily="2" charset="77"/>
                <a:ea typeface="Source Sans Pro" panose="020B0503030403020204" pitchFamily="34" charset="0"/>
              </a:rPr>
              <a:t>Discussion Questions</a:t>
            </a:r>
            <a:r>
              <a:rPr kumimoji="0" lang="en-US" sz="3600" b="1" i="0" u="none" strike="noStrike" kern="1200" cap="none" spc="0" normalizeH="0" baseline="0" noProof="0" dirty="0">
                <a:ln>
                  <a:noFill/>
                </a:ln>
                <a:solidFill>
                  <a:srgbClr val="FC8900"/>
                </a:solidFill>
                <a:effectLst/>
                <a:uLnTx/>
                <a:uFillTx/>
                <a:latin typeface="Teko" pitchFamily="2" charset="77"/>
                <a:ea typeface="Source Sans Pro" panose="020B050303040302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C8900"/>
              </a:solidFill>
              <a:effectLst/>
              <a:uLnTx/>
              <a:uFillTx/>
              <a:latin typeface="Teko" pitchFamily="2" charset="77"/>
              <a:ea typeface="Source Sans Pro" panose="020B0503030403020204" pitchFamily="34"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rPr>
              <a:t>From the perspective of your disciplinary strengths as a department and considering relevant interdisciplinary networks, what is one priority area for future research, discovery, and innovation that is poised for growth and impact?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rPr>
              <a:t>What are the key resources needed to support growth in this area?</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rPr>
              <a:t>What is a strategic activity that can begin to generate this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C8900"/>
              </a:solidFill>
              <a:effectLst/>
              <a:uLnTx/>
              <a:uFillTx/>
              <a:latin typeface="Teko" pitchFamily="2" charset="77"/>
              <a:ea typeface="Source Sans Pro" panose="020B0503030403020204" pitchFamily="34" charset="0"/>
              <a:cs typeface="+mn-cs"/>
            </a:endParaRPr>
          </a:p>
        </p:txBody>
      </p:sp>
    </p:spTree>
    <p:extLst>
      <p:ext uri="{BB962C8B-B14F-4D97-AF65-F5344CB8AC3E}">
        <p14:creationId xmlns:p14="http://schemas.microsoft.com/office/powerpoint/2010/main" val="37058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D47C-3DBC-4EA6-95A8-834ABADF890A}"/>
              </a:ext>
            </a:extLst>
          </p:cNvPr>
          <p:cNvSpPr>
            <a:spLocks noGrp="1"/>
          </p:cNvSpPr>
          <p:nvPr>
            <p:ph type="title"/>
          </p:nvPr>
        </p:nvSpPr>
        <p:spPr>
          <a:xfrm>
            <a:off x="403698" y="730570"/>
            <a:ext cx="10264302" cy="3441331"/>
          </a:xfrm>
        </p:spPr>
        <p:txBody>
          <a:bodyPr>
            <a:normAutofit/>
          </a:bodyPr>
          <a:lstStyle/>
          <a:p>
            <a:pPr algn="ctr"/>
            <a:r>
              <a:rPr lang="en-US" sz="8000" dirty="0">
                <a:latin typeface="Teko SemiBold" panose="02000000000000000000" pitchFamily="2" charset="0"/>
                <a:cs typeface="Teko SemiBold" panose="02000000000000000000" pitchFamily="2" charset="0"/>
              </a:rPr>
              <a:t>Breakout Sessions</a:t>
            </a:r>
            <a:br>
              <a:rPr lang="en-US" sz="8000" dirty="0">
                <a:latin typeface="Teko SemiBold" panose="02000000000000000000" pitchFamily="2" charset="0"/>
                <a:cs typeface="Teko SemiBold" panose="02000000000000000000" pitchFamily="2" charset="0"/>
              </a:rPr>
            </a:br>
            <a:endParaRPr lang="en-US" sz="8000" dirty="0">
              <a:latin typeface="Teko SemiBold" panose="02000000000000000000" pitchFamily="2" charset="0"/>
              <a:cs typeface="Teko SemiBold" panose="02000000000000000000" pitchFamily="2" charset="0"/>
            </a:endParaRPr>
          </a:p>
        </p:txBody>
      </p:sp>
      <p:sp>
        <p:nvSpPr>
          <p:cNvPr id="3" name="Subtitle 2">
            <a:extLst>
              <a:ext uri="{FF2B5EF4-FFF2-40B4-BE49-F238E27FC236}">
                <a16:creationId xmlns:a16="http://schemas.microsoft.com/office/drawing/2014/main" id="{5C795AB9-2484-4231-A310-98CABBF1FF92}"/>
              </a:ext>
            </a:extLst>
          </p:cNvPr>
          <p:cNvSpPr txBox="1">
            <a:spLocks/>
          </p:cNvSpPr>
          <p:nvPr/>
        </p:nvSpPr>
        <p:spPr>
          <a:xfrm>
            <a:off x="1625600" y="2601119"/>
            <a:ext cx="8319911"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3600" dirty="0">
                <a:solidFill>
                  <a:srgbClr val="182B49"/>
                </a:solidFill>
              </a:rPr>
              <a:t>Transparency</a:t>
            </a:r>
            <a:br>
              <a:rPr lang="en-US" sz="3600" dirty="0">
                <a:solidFill>
                  <a:srgbClr val="182B49"/>
                </a:solidFill>
              </a:rPr>
            </a:br>
            <a:r>
              <a:rPr lang="en-US" sz="3600" dirty="0">
                <a:solidFill>
                  <a:srgbClr val="182B49"/>
                </a:solidFill>
              </a:rPr>
              <a:t>Summer</a:t>
            </a:r>
            <a:br>
              <a:rPr lang="en-US" sz="3600" dirty="0">
                <a:solidFill>
                  <a:srgbClr val="182B49"/>
                </a:solidFill>
              </a:rPr>
            </a:br>
            <a:r>
              <a:rPr lang="en-US" sz="3600" dirty="0">
                <a:solidFill>
                  <a:srgbClr val="182B49"/>
                </a:solidFill>
              </a:rPr>
              <a:t>Research</a:t>
            </a:r>
            <a:br>
              <a:rPr lang="en-US" sz="3600" dirty="0">
                <a:solidFill>
                  <a:srgbClr val="182B49"/>
                </a:solidFill>
              </a:rPr>
            </a:br>
            <a:r>
              <a:rPr lang="en-US" sz="3600" dirty="0">
                <a:solidFill>
                  <a:srgbClr val="182B49"/>
                </a:solidFill>
              </a:rPr>
              <a:t>WASC</a:t>
            </a:r>
          </a:p>
          <a:p>
            <a:pPr marL="0" lvl="0" indent="0" algn="ctr">
              <a:buNone/>
            </a:pPr>
            <a:endParaRPr lang="en-US" sz="900" i="1" dirty="0">
              <a:solidFill>
                <a:srgbClr val="182B49"/>
              </a:solidFill>
            </a:endParaRPr>
          </a:p>
          <a:p>
            <a:pPr marL="0" lvl="0" indent="0" algn="ctr">
              <a:buNone/>
            </a:pPr>
            <a:r>
              <a:rPr lang="en-US" i="1" dirty="0">
                <a:solidFill>
                  <a:srgbClr val="182B49"/>
                </a:solidFill>
              </a:rPr>
              <a:t>Please return to the main session at 10:45</a:t>
            </a:r>
            <a:endParaRPr kumimoji="0" lang="en-US" sz="2000" b="0" i="1"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560948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D47C-3DBC-4EA6-95A8-834ABADF890A}"/>
              </a:ext>
            </a:extLst>
          </p:cNvPr>
          <p:cNvSpPr>
            <a:spLocks noGrp="1"/>
          </p:cNvSpPr>
          <p:nvPr>
            <p:ph type="title"/>
          </p:nvPr>
        </p:nvSpPr>
        <p:spPr>
          <a:xfrm>
            <a:off x="403698" y="730570"/>
            <a:ext cx="10264302" cy="3441331"/>
          </a:xfrm>
        </p:spPr>
        <p:txBody>
          <a:bodyPr>
            <a:normAutofit/>
          </a:bodyPr>
          <a:lstStyle/>
          <a:p>
            <a:pPr algn="ctr"/>
            <a:r>
              <a:rPr lang="en-US" sz="8000" dirty="0">
                <a:latin typeface="Teko SemiBold" panose="02000000000000000000" pitchFamily="2" charset="0"/>
                <a:cs typeface="Teko SemiBold" panose="02000000000000000000" pitchFamily="2" charset="0"/>
              </a:rPr>
              <a:t>Report Out</a:t>
            </a:r>
            <a:br>
              <a:rPr lang="en-US" sz="8000" dirty="0">
                <a:latin typeface="Teko SemiBold" panose="02000000000000000000" pitchFamily="2" charset="0"/>
                <a:cs typeface="Teko SemiBold" panose="02000000000000000000" pitchFamily="2" charset="0"/>
              </a:rPr>
            </a:br>
            <a:endParaRPr lang="en-US" sz="8000" dirty="0">
              <a:latin typeface="Teko SemiBold" panose="02000000000000000000" pitchFamily="2" charset="0"/>
              <a:cs typeface="Teko SemiBold" panose="02000000000000000000" pitchFamily="2" charset="0"/>
            </a:endParaRPr>
          </a:p>
        </p:txBody>
      </p:sp>
      <p:sp>
        <p:nvSpPr>
          <p:cNvPr id="3" name="Subtitle 2">
            <a:extLst>
              <a:ext uri="{FF2B5EF4-FFF2-40B4-BE49-F238E27FC236}">
                <a16:creationId xmlns:a16="http://schemas.microsoft.com/office/drawing/2014/main" id="{5C795AB9-2484-4231-A310-98CABBF1FF92}"/>
              </a:ext>
            </a:extLst>
          </p:cNvPr>
          <p:cNvSpPr txBox="1">
            <a:spLocks/>
          </p:cNvSpPr>
          <p:nvPr/>
        </p:nvSpPr>
        <p:spPr>
          <a:xfrm>
            <a:off x="1625600" y="2601119"/>
            <a:ext cx="8319911"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3600" dirty="0">
                <a:solidFill>
                  <a:srgbClr val="182B49"/>
                </a:solidFill>
              </a:rPr>
              <a:t>Transparency</a:t>
            </a:r>
            <a:br>
              <a:rPr lang="en-US" sz="3600" dirty="0">
                <a:solidFill>
                  <a:srgbClr val="182B49"/>
                </a:solidFill>
              </a:rPr>
            </a:br>
            <a:r>
              <a:rPr lang="en-US" sz="3600" dirty="0">
                <a:solidFill>
                  <a:srgbClr val="182B49"/>
                </a:solidFill>
              </a:rPr>
              <a:t>Summer</a:t>
            </a:r>
            <a:br>
              <a:rPr lang="en-US" sz="3600" dirty="0">
                <a:solidFill>
                  <a:srgbClr val="182B49"/>
                </a:solidFill>
              </a:rPr>
            </a:br>
            <a:r>
              <a:rPr lang="en-US" sz="3600" dirty="0">
                <a:solidFill>
                  <a:srgbClr val="182B49"/>
                </a:solidFill>
              </a:rPr>
              <a:t>Research</a:t>
            </a:r>
            <a:br>
              <a:rPr lang="en-US" sz="3600" dirty="0">
                <a:solidFill>
                  <a:srgbClr val="182B49"/>
                </a:solidFill>
              </a:rPr>
            </a:br>
            <a:r>
              <a:rPr lang="en-US" sz="3600" dirty="0">
                <a:solidFill>
                  <a:srgbClr val="182B49"/>
                </a:solidFill>
              </a:rPr>
              <a:t>WASC</a:t>
            </a:r>
          </a:p>
        </p:txBody>
      </p:sp>
    </p:spTree>
    <p:extLst>
      <p:ext uri="{BB962C8B-B14F-4D97-AF65-F5344CB8AC3E}">
        <p14:creationId xmlns:p14="http://schemas.microsoft.com/office/powerpoint/2010/main" val="410730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498" y="0"/>
            <a:ext cx="8522588" cy="1325563"/>
          </a:xfrm>
        </p:spPr>
        <p:txBody>
          <a:bodyPr>
            <a:normAutofit/>
          </a:bodyPr>
          <a:lstStyle/>
          <a:p>
            <a:r>
              <a:rPr lang="en-US" sz="4000" b="1" dirty="0"/>
              <a:t>Transparency </a:t>
            </a:r>
            <a:r>
              <a:rPr lang="en-US" sz="4000" dirty="0"/>
              <a:t>Discussion Questions:</a:t>
            </a:r>
          </a:p>
        </p:txBody>
      </p:sp>
      <p:sp>
        <p:nvSpPr>
          <p:cNvPr id="3" name="TextBox 2"/>
          <p:cNvSpPr txBox="1"/>
          <p:nvPr/>
        </p:nvSpPr>
        <p:spPr>
          <a:xfrm>
            <a:off x="1144263" y="1028343"/>
            <a:ext cx="7717515" cy="4801314"/>
          </a:xfrm>
          <a:prstGeom prst="rect">
            <a:avLst/>
          </a:prstGeom>
          <a:noFill/>
        </p:spPr>
        <p:txBody>
          <a:bodyPr wrap="square" rtlCol="0">
            <a:spAutoFit/>
          </a:bodyPr>
          <a:lstStyle/>
          <a:p>
            <a:pPr marL="285750" lvl="0" indent="-285750">
              <a:buFont typeface="Arial" panose="020B0604020202020204" pitchFamily="34" charset="0"/>
              <a:buChar char="•"/>
            </a:pPr>
            <a:r>
              <a:rPr lang="en-US" sz="3200" dirty="0"/>
              <a:t>What other information would it be helpful to have available through the APS transparency dashboards?</a:t>
            </a:r>
          </a:p>
          <a:p>
            <a:pPr lvl="0"/>
            <a:endParaRPr lang="en-US" sz="3200" dirty="0"/>
          </a:p>
          <a:p>
            <a:pPr marL="285750" lvl="0" indent="-285750">
              <a:buFont typeface="Arial" panose="020B0604020202020204" pitchFamily="34" charset="0"/>
              <a:buChar char="•"/>
            </a:pPr>
            <a:r>
              <a:rPr lang="en-US" sz="3200" dirty="0"/>
              <a:t>What other kinds of transparency dashboards could be helpful?</a:t>
            </a:r>
          </a:p>
          <a:p>
            <a:pPr marL="285750" lvl="0" indent="-285750">
              <a:buFont typeface="Arial" panose="020B0604020202020204" pitchFamily="34" charset="0"/>
              <a:buChar char="•"/>
            </a:pPr>
            <a:endParaRPr lang="en-US" sz="3200" dirty="0"/>
          </a:p>
          <a:p>
            <a:pPr marL="285750" lvl="0" indent="-285750">
              <a:buFont typeface="Arial" panose="020B0604020202020204" pitchFamily="34" charset="0"/>
              <a:buChar char="•"/>
            </a:pPr>
            <a:r>
              <a:rPr lang="en-US" sz="3200" dirty="0"/>
              <a:t>What other methods or tools can help us be more transparent and service-oriented?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13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A1D79-0834-4055-9FC0-5B09744D7295}"/>
              </a:ext>
            </a:extLst>
          </p:cNvPr>
          <p:cNvSpPr>
            <a:spLocks noGrp="1"/>
          </p:cNvSpPr>
          <p:nvPr>
            <p:ph idx="1"/>
          </p:nvPr>
        </p:nvSpPr>
        <p:spPr/>
        <p:txBody>
          <a:bodyPr/>
          <a:lstStyle/>
          <a:p>
            <a:r>
              <a:rPr lang="en-US" dirty="0"/>
              <a:t>Efficiency dashboards are useful in transactional processes</a:t>
            </a:r>
          </a:p>
          <a:p>
            <a:r>
              <a:rPr lang="en-US" dirty="0"/>
              <a:t>Be intentional about what kinds of transparency are required</a:t>
            </a:r>
          </a:p>
          <a:p>
            <a:r>
              <a:rPr lang="en-US" dirty="0"/>
              <a:t>Provide context for the information</a:t>
            </a:r>
          </a:p>
          <a:p>
            <a:r>
              <a:rPr lang="en-US" dirty="0"/>
              <a:t>Extending to administrative dashboards for recruitment processes </a:t>
            </a:r>
          </a:p>
        </p:txBody>
      </p:sp>
      <p:sp>
        <p:nvSpPr>
          <p:cNvPr id="3" name="Title 2">
            <a:extLst>
              <a:ext uri="{FF2B5EF4-FFF2-40B4-BE49-F238E27FC236}">
                <a16:creationId xmlns:a16="http://schemas.microsoft.com/office/drawing/2014/main" id="{F5B006D3-3899-4A45-8B47-191ECE8B682F}"/>
              </a:ext>
            </a:extLst>
          </p:cNvPr>
          <p:cNvSpPr>
            <a:spLocks noGrp="1"/>
          </p:cNvSpPr>
          <p:nvPr>
            <p:ph type="title"/>
          </p:nvPr>
        </p:nvSpPr>
        <p:spPr/>
        <p:txBody>
          <a:bodyPr/>
          <a:lstStyle/>
          <a:p>
            <a:r>
              <a:rPr lang="en-US" b="1" dirty="0"/>
              <a:t>Transparent, Service-Oriented Administrative Culture</a:t>
            </a:r>
            <a:endParaRPr lang="en-US" dirty="0"/>
          </a:p>
        </p:txBody>
      </p:sp>
    </p:spTree>
    <p:extLst>
      <p:ext uri="{BB962C8B-B14F-4D97-AF65-F5344CB8AC3E}">
        <p14:creationId xmlns:p14="http://schemas.microsoft.com/office/powerpoint/2010/main" val="861254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0502-575D-1DD7-8B25-F05839EED337}"/>
              </a:ext>
            </a:extLst>
          </p:cNvPr>
          <p:cNvSpPr>
            <a:spLocks noGrp="1"/>
          </p:cNvSpPr>
          <p:nvPr>
            <p:ph type="title"/>
          </p:nvPr>
        </p:nvSpPr>
        <p:spPr/>
        <p:txBody>
          <a:bodyPr/>
          <a:lstStyle/>
          <a:p>
            <a:r>
              <a:rPr lang="en-US" dirty="0"/>
              <a:t>Summer Discussion Questions:</a:t>
            </a:r>
          </a:p>
        </p:txBody>
      </p:sp>
      <p:sp>
        <p:nvSpPr>
          <p:cNvPr id="3" name="Content Placeholder 2">
            <a:extLst>
              <a:ext uri="{FF2B5EF4-FFF2-40B4-BE49-F238E27FC236}">
                <a16:creationId xmlns:a16="http://schemas.microsoft.com/office/drawing/2014/main" id="{C125E4D2-7AEF-B10A-970E-B2363808BCF5}"/>
              </a:ext>
            </a:extLst>
          </p:cNvPr>
          <p:cNvSpPr>
            <a:spLocks noGrp="1"/>
          </p:cNvSpPr>
          <p:nvPr>
            <p:ph idx="1"/>
          </p:nvPr>
        </p:nvSpPr>
        <p:spPr/>
        <p:txBody>
          <a:bodyPr vert="horz" lIns="91440" tIns="45720" rIns="91440" bIns="45720" rtlCol="0" anchor="t">
            <a:normAutofit/>
          </a:bodyPr>
          <a:lstStyle/>
          <a:p>
            <a:r>
              <a:rPr lang="en-US" sz="2400" dirty="0"/>
              <a:t>How does your department strategize summer course offerings?</a:t>
            </a:r>
          </a:p>
          <a:p>
            <a:r>
              <a:rPr lang="en-US" sz="2400" dirty="0">
                <a:latin typeface="Source Sans Pro"/>
                <a:ea typeface="Source Sans Pro"/>
              </a:rPr>
              <a:t>What can we add to Educational Innovation’s analysis? </a:t>
            </a:r>
            <a:r>
              <a:rPr lang="en-US" sz="1800" i="1" dirty="0">
                <a:latin typeface="Source Sans Pro"/>
                <a:ea typeface="Source Sans Pro"/>
              </a:rPr>
              <a:t>(Currently we account for DFW, Waitlist, cadence, and complexity of sequences/prerequisites)</a:t>
            </a:r>
          </a:p>
          <a:p>
            <a:r>
              <a:rPr lang="en-US" sz="2400" dirty="0">
                <a:latin typeface="Source Sans Pro"/>
                <a:ea typeface="Source Sans Pro"/>
              </a:rPr>
              <a:t>What barriers do you or does your department have to offering summer courses?</a:t>
            </a:r>
          </a:p>
          <a:p>
            <a:r>
              <a:rPr lang="en-US" sz="2400" b="0" i="0" u="none" strike="noStrike" dirty="0">
                <a:effectLst/>
                <a:latin typeface="Calibri" panose="020F0502020204030204" pitchFamily="34" charset="0"/>
              </a:rPr>
              <a:t>What are the barriers for students who aren’t currently participating in Summer Session or other summer programs?</a:t>
            </a:r>
          </a:p>
          <a:p>
            <a:r>
              <a:rPr lang="en-US" sz="2400" dirty="0">
                <a:latin typeface="Calibri" panose="020F0502020204030204" pitchFamily="34" charset="0"/>
              </a:rPr>
              <a:t>In addition to listing high priority courses, are there any trends that we can address through existing or new summer programs?</a:t>
            </a:r>
            <a:endParaRPr lang="en-US" sz="2400" b="0" i="0" u="none" strike="noStrike" dirty="0">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719525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760D99-B3CF-4384-A18C-02279E57D71E}"/>
              </a:ext>
            </a:extLst>
          </p:cNvPr>
          <p:cNvSpPr>
            <a:spLocks noGrp="1"/>
          </p:cNvSpPr>
          <p:nvPr>
            <p:ph idx="1"/>
          </p:nvPr>
        </p:nvSpPr>
        <p:spPr/>
        <p:txBody>
          <a:bodyPr>
            <a:normAutofit fontScale="70000" lnSpcReduction="20000"/>
          </a:bodyPr>
          <a:lstStyle/>
          <a:p>
            <a:pPr fontAlgn="base"/>
            <a:r>
              <a:rPr lang="en-US" dirty="0"/>
              <a:t>Priorities for offering courses: Faculty availability</a:t>
            </a:r>
          </a:p>
          <a:p>
            <a:pPr fontAlgn="base"/>
            <a:r>
              <a:rPr lang="en-US" dirty="0"/>
              <a:t>Setting up Summer similar to other quarters - many opportunities available in addition to summer courses</a:t>
            </a:r>
          </a:p>
          <a:p>
            <a:pPr fontAlgn="base"/>
            <a:r>
              <a:rPr lang="en-US" dirty="0"/>
              <a:t>Flexibility to capture the many opportunities already on campus and making them available to everyone (grad, undergrad, non credit, internships, </a:t>
            </a:r>
            <a:r>
              <a:rPr lang="en-US" dirty="0" err="1"/>
              <a:t>etc</a:t>
            </a:r>
            <a:r>
              <a:rPr lang="en-US" dirty="0"/>
              <a:t>)</a:t>
            </a:r>
          </a:p>
          <a:p>
            <a:pPr fontAlgn="base"/>
            <a:r>
              <a:rPr lang="en-US" dirty="0"/>
              <a:t>Barriers: financial aid, housing availability, opportunity cost of not working/internship</a:t>
            </a:r>
          </a:p>
          <a:p>
            <a:pPr fontAlgn="base"/>
            <a:r>
              <a:rPr lang="en-US" dirty="0"/>
              <a:t>What are the barriers for students to take summer courses and faculty to teach summer courses? Students need access to affordable housing, employment opportunities, transportation to school</a:t>
            </a:r>
          </a:p>
          <a:p>
            <a:pPr fontAlgn="base"/>
            <a:r>
              <a:rPr lang="en-US" dirty="0"/>
              <a:t>Faculty or departments might not be incentivized by money; they value their time and worry about their courses moving to a summer program</a:t>
            </a:r>
          </a:p>
          <a:p>
            <a:pPr fontAlgn="base"/>
            <a:r>
              <a:rPr lang="en-US" dirty="0"/>
              <a:t>Can we make summer courses more of a community? Cohorts of students or faculty working/ learning/ living together and familiarizing with UCSD</a:t>
            </a:r>
          </a:p>
        </p:txBody>
      </p:sp>
      <p:sp>
        <p:nvSpPr>
          <p:cNvPr id="3" name="Title 2">
            <a:extLst>
              <a:ext uri="{FF2B5EF4-FFF2-40B4-BE49-F238E27FC236}">
                <a16:creationId xmlns:a16="http://schemas.microsoft.com/office/drawing/2014/main" id="{FCABA101-C013-4998-AD47-561FD4015110}"/>
              </a:ext>
            </a:extLst>
          </p:cNvPr>
          <p:cNvSpPr>
            <a:spLocks noGrp="1"/>
          </p:cNvSpPr>
          <p:nvPr>
            <p:ph type="title"/>
          </p:nvPr>
        </p:nvSpPr>
        <p:spPr/>
        <p:txBody>
          <a:bodyPr>
            <a:normAutofit/>
          </a:bodyPr>
          <a:lstStyle/>
          <a:p>
            <a:r>
              <a:rPr lang="en-US" b="1" dirty="0"/>
              <a:t>Expanding Our Summer Offerings</a:t>
            </a:r>
            <a:endParaRPr lang="en-US" dirty="0"/>
          </a:p>
        </p:txBody>
      </p:sp>
    </p:spTree>
    <p:extLst>
      <p:ext uri="{BB962C8B-B14F-4D97-AF65-F5344CB8AC3E}">
        <p14:creationId xmlns:p14="http://schemas.microsoft.com/office/powerpoint/2010/main" val="1268291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5C21B4-0BCA-2E69-06F1-10DCA60BA76B}"/>
              </a:ext>
            </a:extLst>
          </p:cNvPr>
          <p:cNvSpPr txBox="1"/>
          <p:nvPr/>
        </p:nvSpPr>
        <p:spPr>
          <a:xfrm>
            <a:off x="1107830" y="238851"/>
            <a:ext cx="8657059" cy="6001643"/>
          </a:xfrm>
          <a:prstGeom prst="rect">
            <a:avLst/>
          </a:prstGeom>
          <a:noFill/>
        </p:spPr>
        <p:txBody>
          <a:bodyPr wrap="square">
            <a:spAutoFit/>
          </a:bodyPr>
          <a:lstStyle/>
          <a:p>
            <a:pPr lvl="0">
              <a:defRPr/>
            </a:pPr>
            <a:r>
              <a:rPr lang="en-US" sz="4400" b="1" dirty="0">
                <a:latin typeface="Source Sans Pro" panose="020B0503030403020204" pitchFamily="34" charset="0"/>
              </a:rPr>
              <a:t>Research Discussion Questions:</a:t>
            </a:r>
          </a:p>
          <a:p>
            <a:pPr lvl="0">
              <a:defRPr/>
            </a:pPr>
            <a:endParaRPr kumimoji="0" lang="en-US" sz="3200" b="0" i="0" u="none" strike="noStrike" kern="1200" cap="none" spc="0" normalizeH="0" baseline="0" noProof="0" dirty="0">
              <a:ln>
                <a:noFill/>
              </a:ln>
              <a:solidFill>
                <a:srgbClr val="FC8900"/>
              </a:solidFill>
              <a:effectLst/>
              <a:uLnTx/>
              <a:uFillTx/>
              <a:latin typeface="Teko" pitchFamily="2" charset="77"/>
              <a:ea typeface="Source Sans Pro" panose="020B0503030403020204" pitchFamily="34"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rPr>
              <a:t>From the perspective of your disciplinary strengths as a department and considering relevant interdisciplinary networks, what is one priority area for future research, discovery, and innovation that is poised for growth and impact?</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rPr>
              <a:t>What are the key resources needed to support growth in this area?</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cs typeface="+mn-cs"/>
              </a:rPr>
              <a:t>What is a strategic activity that can begin to generate this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C8900"/>
              </a:solidFill>
              <a:effectLst/>
              <a:uLnTx/>
              <a:uFillTx/>
              <a:latin typeface="Teko" pitchFamily="2" charset="77"/>
              <a:ea typeface="Source Sans Pro" panose="020B0503030403020204" pitchFamily="34" charset="0"/>
              <a:cs typeface="+mn-cs"/>
            </a:endParaRPr>
          </a:p>
        </p:txBody>
      </p:sp>
    </p:spTree>
    <p:extLst>
      <p:ext uri="{BB962C8B-B14F-4D97-AF65-F5344CB8AC3E}">
        <p14:creationId xmlns:p14="http://schemas.microsoft.com/office/powerpoint/2010/main" val="53262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5A06F-3B3A-DF35-907E-BE64210DCB36}"/>
              </a:ext>
            </a:extLst>
          </p:cNvPr>
          <p:cNvSpPr>
            <a:spLocks noGrp="1"/>
          </p:cNvSpPr>
          <p:nvPr>
            <p:ph idx="1"/>
          </p:nvPr>
        </p:nvSpPr>
        <p:spPr/>
        <p:txBody>
          <a:bodyPr>
            <a:normAutofit/>
          </a:bodyPr>
          <a:lstStyle/>
          <a:p>
            <a:r>
              <a:rPr lang="en-US" dirty="0"/>
              <a:t>As UC San Diego embarks on a refresh of the strategic plan, we need to contribute our </a:t>
            </a:r>
            <a:r>
              <a:rPr lang="en-US" u="sng" dirty="0"/>
              <a:t>collective wisdom</a:t>
            </a:r>
            <a:r>
              <a:rPr lang="en-US" dirty="0"/>
              <a:t>.</a:t>
            </a:r>
          </a:p>
          <a:p>
            <a:pPr>
              <a:spcAft>
                <a:spcPts val="1200"/>
              </a:spcAft>
            </a:pPr>
            <a:r>
              <a:rPr lang="en-US" dirty="0"/>
              <a:t>And as the largest single unit within the university, Academic Affairs has a lot to contribute.  Your ideas will make a difference!</a:t>
            </a:r>
          </a:p>
          <a:p>
            <a:r>
              <a:rPr lang="en-US" dirty="0"/>
              <a:t>This is the moment to reflect on what we’ve done well in the past ten years – our progress on the goals we have set ourselves and the goals our </a:t>
            </a:r>
            <a:r>
              <a:rPr lang="en-US" b="1" dirty="0"/>
              <a:t>WASC</a:t>
            </a:r>
            <a:r>
              <a:rPr lang="en-US" dirty="0"/>
              <a:t> accreditor set us.</a:t>
            </a:r>
          </a:p>
          <a:p>
            <a:r>
              <a:rPr lang="en-US" dirty="0"/>
              <a:t>It’s also time to brainstorm about where we can achieve more.</a:t>
            </a:r>
          </a:p>
        </p:txBody>
      </p:sp>
      <p:sp>
        <p:nvSpPr>
          <p:cNvPr id="3" name="Title 2">
            <a:extLst>
              <a:ext uri="{FF2B5EF4-FFF2-40B4-BE49-F238E27FC236}">
                <a16:creationId xmlns:a16="http://schemas.microsoft.com/office/drawing/2014/main" id="{181F963D-28C1-D9CF-C307-76E9C58CE70E}"/>
              </a:ext>
            </a:extLst>
          </p:cNvPr>
          <p:cNvSpPr>
            <a:spLocks noGrp="1"/>
          </p:cNvSpPr>
          <p:nvPr>
            <p:ph type="title"/>
          </p:nvPr>
        </p:nvSpPr>
        <p:spPr/>
        <p:txBody>
          <a:bodyPr/>
          <a:lstStyle/>
          <a:p>
            <a:r>
              <a:rPr lang="en-US" dirty="0"/>
              <a:t>Today’s Purpose</a:t>
            </a:r>
          </a:p>
        </p:txBody>
      </p:sp>
    </p:spTree>
    <p:extLst>
      <p:ext uri="{BB962C8B-B14F-4D97-AF65-F5344CB8AC3E}">
        <p14:creationId xmlns:p14="http://schemas.microsoft.com/office/powerpoint/2010/main" val="29330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EF2EE-26F2-43F6-9180-1E401E5226B5}"/>
              </a:ext>
            </a:extLst>
          </p:cNvPr>
          <p:cNvSpPr>
            <a:spLocks noGrp="1"/>
          </p:cNvSpPr>
          <p:nvPr>
            <p:ph idx="1"/>
          </p:nvPr>
        </p:nvSpPr>
        <p:spPr>
          <a:xfrm>
            <a:off x="1089496" y="1597025"/>
            <a:ext cx="10264303" cy="3933149"/>
          </a:xfrm>
        </p:spPr>
        <p:txBody>
          <a:bodyPr>
            <a:normAutofit/>
          </a:bodyPr>
          <a:lstStyle/>
          <a:p>
            <a:pPr fontAlgn="base"/>
            <a:r>
              <a:rPr lang="en-US" sz="2400" dirty="0"/>
              <a:t>Build diverse communities that incentivize research </a:t>
            </a:r>
          </a:p>
          <a:p>
            <a:pPr fontAlgn="base"/>
            <a:r>
              <a:rPr lang="en-US" sz="2400" dirty="0"/>
              <a:t>Provide administrative foundations to sustain research</a:t>
            </a:r>
          </a:p>
          <a:p>
            <a:pPr fontAlgn="base"/>
            <a:r>
              <a:rPr lang="en-US" sz="2400" dirty="0"/>
              <a:t>Spark innovation that helps translate theoretical research to application</a:t>
            </a:r>
          </a:p>
          <a:p>
            <a:pPr fontAlgn="base"/>
            <a:r>
              <a:rPr lang="en-US" sz="2400" dirty="0"/>
              <a:t>How do you think about commercialization - staffing, seed funding and infrastructure support</a:t>
            </a:r>
          </a:p>
          <a:p>
            <a:pPr fontAlgn="base"/>
            <a:r>
              <a:rPr lang="en-US" sz="2400" dirty="0"/>
              <a:t>Look at advances in AI to shape all of research and research administration</a:t>
            </a:r>
          </a:p>
          <a:p>
            <a:pPr fontAlgn="base"/>
            <a:r>
              <a:rPr lang="en-US" sz="2400" dirty="0"/>
              <a:t>Look at use-inspired research generally, could be facilitated by AI</a:t>
            </a:r>
          </a:p>
        </p:txBody>
      </p:sp>
      <p:sp>
        <p:nvSpPr>
          <p:cNvPr id="3" name="Title 2">
            <a:extLst>
              <a:ext uri="{FF2B5EF4-FFF2-40B4-BE49-F238E27FC236}">
                <a16:creationId xmlns:a16="http://schemas.microsoft.com/office/drawing/2014/main" id="{F54A6EE0-7B57-446D-91F1-149FD688EC84}"/>
              </a:ext>
            </a:extLst>
          </p:cNvPr>
          <p:cNvSpPr>
            <a:spLocks noGrp="1"/>
          </p:cNvSpPr>
          <p:nvPr>
            <p:ph type="title"/>
          </p:nvPr>
        </p:nvSpPr>
        <p:spPr>
          <a:xfrm>
            <a:off x="1089498" y="82097"/>
            <a:ext cx="8108931" cy="1325563"/>
          </a:xfrm>
        </p:spPr>
        <p:txBody>
          <a:bodyPr>
            <a:noAutofit/>
          </a:bodyPr>
          <a:lstStyle/>
          <a:p>
            <a:r>
              <a:rPr lang="en-US" sz="3600" b="1" dirty="0"/>
              <a:t>Identifying Our Research Strengths &amp; Investing to Boost Rankings and Impact</a:t>
            </a:r>
            <a:endParaRPr lang="en-US" sz="3600" dirty="0"/>
          </a:p>
        </p:txBody>
      </p:sp>
    </p:spTree>
    <p:extLst>
      <p:ext uri="{BB962C8B-B14F-4D97-AF65-F5344CB8AC3E}">
        <p14:creationId xmlns:p14="http://schemas.microsoft.com/office/powerpoint/2010/main" val="2169323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CF05-9BCB-2521-067E-934CB315084B}"/>
              </a:ext>
            </a:extLst>
          </p:cNvPr>
          <p:cNvSpPr>
            <a:spLocks noGrp="1"/>
          </p:cNvSpPr>
          <p:nvPr>
            <p:ph type="title"/>
          </p:nvPr>
        </p:nvSpPr>
        <p:spPr/>
        <p:txBody>
          <a:bodyPr/>
          <a:lstStyle/>
          <a:p>
            <a:r>
              <a:rPr lang="en-US" dirty="0"/>
              <a:t>WASC Discussion Questions:</a:t>
            </a:r>
          </a:p>
        </p:txBody>
      </p:sp>
      <p:sp>
        <p:nvSpPr>
          <p:cNvPr id="3" name="TextBox 2">
            <a:extLst>
              <a:ext uri="{FF2B5EF4-FFF2-40B4-BE49-F238E27FC236}">
                <a16:creationId xmlns:a16="http://schemas.microsoft.com/office/drawing/2014/main" id="{D9B9C432-9958-0352-21C6-9B8138199CDE}"/>
              </a:ext>
            </a:extLst>
          </p:cNvPr>
          <p:cNvSpPr txBox="1"/>
          <p:nvPr/>
        </p:nvSpPr>
        <p:spPr>
          <a:xfrm>
            <a:off x="1089498" y="1690688"/>
            <a:ext cx="9431746"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What successes do we want to highlight in our interim report and WSCUC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What challenges should we discuss?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rPr>
              <a:t>How can your units work to address any of the eight areas identified in the Commission letter?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134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8BE3B-0589-4CB8-BEDB-6D622875FE05}"/>
              </a:ext>
            </a:extLst>
          </p:cNvPr>
          <p:cNvSpPr>
            <a:spLocks noGrp="1"/>
          </p:cNvSpPr>
          <p:nvPr>
            <p:ph idx="1"/>
          </p:nvPr>
        </p:nvSpPr>
        <p:spPr/>
        <p:txBody>
          <a:bodyPr>
            <a:normAutofit fontScale="70000" lnSpcReduction="20000"/>
          </a:bodyPr>
          <a:lstStyle/>
          <a:p>
            <a:pPr fontAlgn="base"/>
            <a:r>
              <a:rPr lang="en-US" dirty="0"/>
              <a:t>What successes do we want to highlight in our interim report and WSCUC review?</a:t>
            </a:r>
          </a:p>
          <a:p>
            <a:pPr lvl="1" fontAlgn="base"/>
            <a:r>
              <a:rPr lang="en-US" dirty="0"/>
              <a:t>Closing the graduation gap - we are close to our goal</a:t>
            </a:r>
          </a:p>
          <a:p>
            <a:pPr lvl="1" fontAlgn="base"/>
            <a:r>
              <a:rPr lang="en-US" dirty="0"/>
              <a:t>Selective Majors: Revised system for continuing students</a:t>
            </a:r>
          </a:p>
          <a:p>
            <a:pPr lvl="1" fontAlgn="base"/>
            <a:r>
              <a:rPr lang="en-US" dirty="0"/>
              <a:t>Holistic Teaching Evaluation - new student evaluations and new faculty portfolios</a:t>
            </a:r>
          </a:p>
          <a:p>
            <a:pPr lvl="1" fontAlgn="base"/>
            <a:r>
              <a:rPr lang="en-US" dirty="0"/>
              <a:t>Collective Impact working to identify metrics </a:t>
            </a:r>
          </a:p>
          <a:p>
            <a:pPr fontAlgn="base"/>
            <a:r>
              <a:rPr lang="en-US" dirty="0"/>
              <a:t>Challenges:</a:t>
            </a:r>
          </a:p>
          <a:p>
            <a:pPr lvl="1" fontAlgn="base"/>
            <a:r>
              <a:rPr lang="en-US" dirty="0"/>
              <a:t>Equity gaps are where we need to spend our time assessing</a:t>
            </a:r>
          </a:p>
          <a:p>
            <a:pPr lvl="1" fontAlgn="base"/>
            <a:r>
              <a:rPr lang="en-US" dirty="0"/>
              <a:t>Increasing the amount of TAs on campus</a:t>
            </a:r>
          </a:p>
          <a:p>
            <a:pPr lvl="1" fontAlgn="base"/>
            <a:r>
              <a:rPr lang="en-US" dirty="0"/>
              <a:t>How do we get faculty to address assessment and anti-racist pedagogy in their profiles?</a:t>
            </a:r>
          </a:p>
          <a:p>
            <a:pPr fontAlgn="base"/>
            <a:r>
              <a:rPr lang="en-US" dirty="0"/>
              <a:t>How can your units work to address any of the eight areas identified in the Commission letter?</a:t>
            </a:r>
          </a:p>
          <a:p>
            <a:pPr lvl="1" fontAlgn="base"/>
            <a:r>
              <a:rPr lang="en-US" dirty="0"/>
              <a:t>The collective impact initiative provides a framework for addressing all areas</a:t>
            </a:r>
          </a:p>
          <a:p>
            <a:pPr lvl="1" fontAlgn="base"/>
            <a:r>
              <a:rPr lang="en-US" dirty="0"/>
              <a:t>Providing more support for program assessment</a:t>
            </a:r>
          </a:p>
          <a:p>
            <a:pPr lvl="1" fontAlgn="base"/>
            <a:r>
              <a:rPr lang="en-US" dirty="0"/>
              <a:t>Standardizing the process for continuing student admission to select capped major</a:t>
            </a:r>
          </a:p>
        </p:txBody>
      </p:sp>
      <p:sp>
        <p:nvSpPr>
          <p:cNvPr id="3" name="Title 2">
            <a:extLst>
              <a:ext uri="{FF2B5EF4-FFF2-40B4-BE49-F238E27FC236}">
                <a16:creationId xmlns:a16="http://schemas.microsoft.com/office/drawing/2014/main" id="{58122651-DCB2-4B57-808C-F9DDFD47523A}"/>
              </a:ext>
            </a:extLst>
          </p:cNvPr>
          <p:cNvSpPr>
            <a:spLocks noGrp="1"/>
          </p:cNvSpPr>
          <p:nvPr>
            <p:ph type="title"/>
          </p:nvPr>
        </p:nvSpPr>
        <p:spPr/>
        <p:txBody>
          <a:bodyPr>
            <a:normAutofit/>
          </a:bodyPr>
          <a:lstStyle/>
          <a:p>
            <a:r>
              <a:rPr lang="en-US" b="1" dirty="0"/>
              <a:t>Preparing for our 2024 WSCUC Accreditation Mid-Point Report</a:t>
            </a:r>
            <a:endParaRPr lang="en-US" dirty="0"/>
          </a:p>
        </p:txBody>
      </p:sp>
    </p:spTree>
    <p:extLst>
      <p:ext uri="{BB962C8B-B14F-4D97-AF65-F5344CB8AC3E}">
        <p14:creationId xmlns:p14="http://schemas.microsoft.com/office/powerpoint/2010/main" val="665955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F524-3E2C-4E01-BA13-E7D566358B46}"/>
              </a:ext>
            </a:extLst>
          </p:cNvPr>
          <p:cNvSpPr>
            <a:spLocks noGrp="1"/>
          </p:cNvSpPr>
          <p:nvPr>
            <p:ph type="ctrTitle"/>
          </p:nvPr>
        </p:nvSpPr>
        <p:spPr>
          <a:xfrm>
            <a:off x="531628" y="1122363"/>
            <a:ext cx="10823944" cy="2387600"/>
          </a:xfrm>
        </p:spPr>
        <p:txBody>
          <a:bodyPr>
            <a:normAutofit/>
          </a:bodyPr>
          <a:lstStyle/>
          <a:p>
            <a:r>
              <a:rPr lang="en-US" dirty="0">
                <a:latin typeface="Teko SemiBold" panose="02000000000000000000" pitchFamily="2" charset="0"/>
                <a:cs typeface="Teko SemiBold" panose="02000000000000000000" pitchFamily="2" charset="0"/>
              </a:rPr>
              <a:t>Thank you for attending the</a:t>
            </a:r>
            <a:br>
              <a:rPr lang="en-US" dirty="0">
                <a:latin typeface="Teko SemiBold" panose="02000000000000000000" pitchFamily="2" charset="0"/>
                <a:cs typeface="Teko SemiBold" panose="02000000000000000000" pitchFamily="2" charset="0"/>
              </a:rPr>
            </a:br>
            <a:r>
              <a:rPr lang="en-US" dirty="0">
                <a:latin typeface="Teko SemiBold" panose="02000000000000000000" pitchFamily="2" charset="0"/>
                <a:cs typeface="Teko SemiBold" panose="02000000000000000000" pitchFamily="2" charset="0"/>
              </a:rPr>
              <a:t>Future of Academic Affairs Forum!</a:t>
            </a:r>
          </a:p>
        </p:txBody>
      </p:sp>
      <p:sp>
        <p:nvSpPr>
          <p:cNvPr id="3" name="Subtitle 2">
            <a:extLst>
              <a:ext uri="{FF2B5EF4-FFF2-40B4-BE49-F238E27FC236}">
                <a16:creationId xmlns:a16="http://schemas.microsoft.com/office/drawing/2014/main" id="{92FB2C68-ACB1-488F-AF60-5939E710A3C4}"/>
              </a:ext>
            </a:extLst>
          </p:cNvPr>
          <p:cNvSpPr>
            <a:spLocks noGrp="1"/>
          </p:cNvSpPr>
          <p:nvPr>
            <p:ph type="subTitle" idx="1"/>
          </p:nvPr>
        </p:nvSpPr>
        <p:spPr>
          <a:xfrm>
            <a:off x="1371600" y="4209874"/>
            <a:ext cx="9144000" cy="1655762"/>
          </a:xfrm>
        </p:spPr>
        <p:txBody>
          <a:bodyPr>
            <a:normAutofit/>
          </a:bodyPr>
          <a:lstStyle/>
          <a:p>
            <a:r>
              <a:rPr lang="en-US" sz="2800" i="1" dirty="0"/>
              <a:t>A survey and compiled report of the discussion group conversations will be sent to all participants</a:t>
            </a:r>
          </a:p>
          <a:p>
            <a:endParaRPr lang="en-US" dirty="0"/>
          </a:p>
          <a:p>
            <a:endParaRPr lang="en-US" dirty="0"/>
          </a:p>
        </p:txBody>
      </p:sp>
    </p:spTree>
    <p:extLst>
      <p:ext uri="{BB962C8B-B14F-4D97-AF65-F5344CB8AC3E}">
        <p14:creationId xmlns:p14="http://schemas.microsoft.com/office/powerpoint/2010/main" val="116105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AC8C36-7D99-9904-B939-736BD4050E7C}"/>
              </a:ext>
            </a:extLst>
          </p:cNvPr>
          <p:cNvSpPr>
            <a:spLocks noGrp="1"/>
          </p:cNvSpPr>
          <p:nvPr>
            <p:ph idx="1"/>
          </p:nvPr>
        </p:nvSpPr>
        <p:spPr/>
        <p:txBody>
          <a:bodyPr>
            <a:normAutofit/>
          </a:bodyPr>
          <a:lstStyle/>
          <a:p>
            <a:r>
              <a:rPr lang="en-US" dirty="0"/>
              <a:t>A Service-Oriented Culture Reflects Pride in our Work</a:t>
            </a:r>
          </a:p>
          <a:p>
            <a:pPr lvl="1"/>
            <a:r>
              <a:rPr lang="en-US" sz="2000" dirty="0"/>
              <a:t>Transparency, to help each person find the information they need</a:t>
            </a:r>
          </a:p>
          <a:p>
            <a:pPr lvl="1">
              <a:spcAft>
                <a:spcPts val="1200"/>
              </a:spcAft>
            </a:pPr>
            <a:r>
              <a:rPr lang="en-US" sz="2000" dirty="0"/>
              <a:t>Clarity about how each job contributes to the strategic plan</a:t>
            </a:r>
          </a:p>
          <a:p>
            <a:r>
              <a:rPr lang="en-US" dirty="0"/>
              <a:t>Raising our Research Rankings and Impact Requires Thinking Big</a:t>
            </a:r>
          </a:p>
          <a:p>
            <a:pPr lvl="1"/>
            <a:r>
              <a:rPr lang="en-US" sz="2000" dirty="0"/>
              <a:t>Teaching researchers how to plan and lead larger collaborations</a:t>
            </a:r>
          </a:p>
          <a:p>
            <a:pPr lvl="1">
              <a:spcAft>
                <a:spcPts val="1200"/>
              </a:spcAft>
            </a:pPr>
            <a:r>
              <a:rPr lang="en-US" sz="2000" dirty="0"/>
              <a:t>Facilities that support ambitious, interdisciplinary work</a:t>
            </a:r>
            <a:endParaRPr lang="en-US" dirty="0"/>
          </a:p>
          <a:p>
            <a:r>
              <a:rPr lang="en-US" dirty="0"/>
              <a:t>Making the Most of Summer Challenges our Imagination</a:t>
            </a:r>
          </a:p>
          <a:p>
            <a:pPr lvl="1"/>
            <a:r>
              <a:rPr lang="en-US" sz="2000" dirty="0"/>
              <a:t>What does summer mean to our students? What could it mean?</a:t>
            </a:r>
          </a:p>
          <a:p>
            <a:pPr lvl="1"/>
            <a:r>
              <a:rPr lang="en-US" sz="2000" dirty="0"/>
              <a:t>What novel audiences could we bring to campus in the summer?</a:t>
            </a:r>
          </a:p>
          <a:p>
            <a:pPr lvl="1"/>
            <a:endParaRPr lang="en-US" dirty="0"/>
          </a:p>
        </p:txBody>
      </p:sp>
      <p:sp>
        <p:nvSpPr>
          <p:cNvPr id="4" name="Title 3">
            <a:extLst>
              <a:ext uri="{FF2B5EF4-FFF2-40B4-BE49-F238E27FC236}">
                <a16:creationId xmlns:a16="http://schemas.microsoft.com/office/drawing/2014/main" id="{87C75847-577D-D1D3-1F7E-DE37C73B5B1E}"/>
              </a:ext>
            </a:extLst>
          </p:cNvPr>
          <p:cNvSpPr>
            <a:spLocks noGrp="1"/>
          </p:cNvSpPr>
          <p:nvPr>
            <p:ph type="title"/>
          </p:nvPr>
        </p:nvSpPr>
        <p:spPr/>
        <p:txBody>
          <a:bodyPr/>
          <a:lstStyle/>
          <a:p>
            <a:r>
              <a:rPr lang="en-US" dirty="0"/>
              <a:t>Discussion Topics:</a:t>
            </a:r>
          </a:p>
        </p:txBody>
      </p:sp>
    </p:spTree>
    <p:extLst>
      <p:ext uri="{BB962C8B-B14F-4D97-AF65-F5344CB8AC3E}">
        <p14:creationId xmlns:p14="http://schemas.microsoft.com/office/powerpoint/2010/main" val="409891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AC8C36-7D99-9904-B939-736BD4050E7C}"/>
              </a:ext>
            </a:extLst>
          </p:cNvPr>
          <p:cNvSpPr>
            <a:spLocks noGrp="1"/>
          </p:cNvSpPr>
          <p:nvPr>
            <p:ph idx="1"/>
          </p:nvPr>
        </p:nvSpPr>
        <p:spPr>
          <a:xfrm>
            <a:off x="685460" y="1690688"/>
            <a:ext cx="10032159" cy="3933149"/>
          </a:xfrm>
        </p:spPr>
        <p:txBody>
          <a:bodyPr>
            <a:normAutofit/>
          </a:bodyPr>
          <a:lstStyle/>
          <a:p>
            <a:r>
              <a:rPr lang="en-US" dirty="0"/>
              <a:t>Honest and Purposeful Communication is at the heart of change</a:t>
            </a:r>
          </a:p>
          <a:p>
            <a:pPr lvl="1">
              <a:lnSpc>
                <a:spcPct val="110000"/>
              </a:lnSpc>
            </a:pPr>
            <a:r>
              <a:rPr lang="en-US" sz="2000" dirty="0"/>
              <a:t>If something isn’t working, tell those who can fix it. </a:t>
            </a:r>
          </a:p>
          <a:p>
            <a:pPr lvl="1">
              <a:lnSpc>
                <a:spcPct val="110000"/>
              </a:lnSpc>
            </a:pPr>
            <a:r>
              <a:rPr lang="en-US" sz="2000" dirty="0"/>
              <a:t>If you’ve fixed something, tell those who raised concerns.</a:t>
            </a:r>
          </a:p>
          <a:p>
            <a:pPr lvl="1">
              <a:lnSpc>
                <a:spcPct val="110000"/>
              </a:lnSpc>
            </a:pPr>
            <a:r>
              <a:rPr lang="en-US" sz="2000" dirty="0"/>
              <a:t>True communication is bi-directional… and courageous.</a:t>
            </a:r>
          </a:p>
          <a:p>
            <a:pPr lvl="1">
              <a:lnSpc>
                <a:spcPct val="110000"/>
              </a:lnSpc>
              <a:spcAft>
                <a:spcPts val="1200"/>
              </a:spcAft>
            </a:pPr>
            <a:r>
              <a:rPr lang="en-US" sz="2000" dirty="0"/>
              <a:t>If we keep communicating, there’s no limit to what we can achieve together.</a:t>
            </a:r>
          </a:p>
          <a:p>
            <a:pPr>
              <a:lnSpc>
                <a:spcPct val="95000"/>
              </a:lnSpc>
              <a:spcAft>
                <a:spcPts val="1200"/>
              </a:spcAft>
            </a:pPr>
            <a:r>
              <a:rPr lang="en-US" sz="2400" dirty="0"/>
              <a:t>Thank you for being here today to </a:t>
            </a:r>
            <a:r>
              <a:rPr lang="en-US" sz="2400" u="sng" dirty="0"/>
              <a:t>share your ideas</a:t>
            </a:r>
            <a:r>
              <a:rPr lang="en-US" sz="2400" dirty="0"/>
              <a:t> about how Academic Affairs can help UC San Diego achieve its aspirations.</a:t>
            </a:r>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87C75847-577D-D1D3-1F7E-DE37C73B5B1E}"/>
              </a:ext>
            </a:extLst>
          </p:cNvPr>
          <p:cNvSpPr>
            <a:spLocks noGrp="1"/>
          </p:cNvSpPr>
          <p:nvPr>
            <p:ph type="title"/>
          </p:nvPr>
        </p:nvSpPr>
        <p:spPr>
          <a:xfrm>
            <a:off x="685460" y="365125"/>
            <a:ext cx="10264302" cy="1325563"/>
          </a:xfrm>
        </p:spPr>
        <p:txBody>
          <a:bodyPr/>
          <a:lstStyle/>
          <a:p>
            <a:r>
              <a:rPr lang="en-US" dirty="0"/>
              <a:t>Reflection:</a:t>
            </a:r>
          </a:p>
        </p:txBody>
      </p:sp>
    </p:spTree>
    <p:extLst>
      <p:ext uri="{BB962C8B-B14F-4D97-AF65-F5344CB8AC3E}">
        <p14:creationId xmlns:p14="http://schemas.microsoft.com/office/powerpoint/2010/main" val="255417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B9A7-6A7D-4BB2-94EF-5A15BCC75385}"/>
              </a:ext>
            </a:extLst>
          </p:cNvPr>
          <p:cNvSpPr>
            <a:spLocks noGrp="1"/>
          </p:cNvSpPr>
          <p:nvPr>
            <p:ph type="ctrTitle"/>
          </p:nvPr>
        </p:nvSpPr>
        <p:spPr>
          <a:xfrm>
            <a:off x="685800" y="639763"/>
            <a:ext cx="9144000" cy="2387600"/>
          </a:xfrm>
        </p:spPr>
        <p:txBody>
          <a:bodyPr>
            <a:normAutofit/>
          </a:bodyPr>
          <a:lstStyle/>
          <a:p>
            <a:r>
              <a:rPr lang="en-US" dirty="0">
                <a:latin typeface="Teko SemiBold" panose="02000000000000000000" pitchFamily="2" charset="0"/>
                <a:cs typeface="Teko SemiBold" panose="02000000000000000000" pitchFamily="2" charset="0"/>
              </a:rPr>
              <a:t>Transparency in Academic Personnel Processes</a:t>
            </a:r>
          </a:p>
        </p:txBody>
      </p:sp>
      <p:sp>
        <p:nvSpPr>
          <p:cNvPr id="3" name="Subtitle 2">
            <a:extLst>
              <a:ext uri="{FF2B5EF4-FFF2-40B4-BE49-F238E27FC236}">
                <a16:creationId xmlns:a16="http://schemas.microsoft.com/office/drawing/2014/main" id="{1CB02184-B169-4227-A740-21525650AECA}"/>
              </a:ext>
            </a:extLst>
          </p:cNvPr>
          <p:cNvSpPr>
            <a:spLocks noGrp="1"/>
          </p:cNvSpPr>
          <p:nvPr>
            <p:ph type="subTitle" idx="1"/>
          </p:nvPr>
        </p:nvSpPr>
        <p:spPr>
          <a:xfrm>
            <a:off x="685800" y="3429000"/>
            <a:ext cx="9144000" cy="1394138"/>
          </a:xfrm>
        </p:spPr>
        <p:txBody>
          <a:bodyPr/>
          <a:lstStyle/>
          <a:p>
            <a:r>
              <a:rPr lang="en-US" dirty="0">
                <a:latin typeface="+mn-lt"/>
              </a:rPr>
              <a:t>Robert E. Continetti</a:t>
            </a:r>
          </a:p>
          <a:p>
            <a:r>
              <a:rPr lang="en-US" dirty="0">
                <a:latin typeface="+mn-lt"/>
              </a:rPr>
              <a:t>Sr. Associate Vice Chancellor – Academic Affairs</a:t>
            </a:r>
          </a:p>
          <a:p>
            <a:r>
              <a:rPr lang="en-US" dirty="0">
                <a:latin typeface="+mn-lt"/>
              </a:rPr>
              <a:t>Distinguished Professor of Chemistry</a:t>
            </a:r>
          </a:p>
        </p:txBody>
      </p:sp>
    </p:spTree>
    <p:extLst>
      <p:ext uri="{BB962C8B-B14F-4D97-AF65-F5344CB8AC3E}">
        <p14:creationId xmlns:p14="http://schemas.microsoft.com/office/powerpoint/2010/main" val="289514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498" y="0"/>
            <a:ext cx="10264302" cy="1325563"/>
          </a:xfrm>
        </p:spPr>
        <p:txBody>
          <a:bodyPr/>
          <a:lstStyle/>
          <a:p>
            <a:r>
              <a:rPr lang="en-US" dirty="0"/>
              <a:t>Academic Personnel Initiatives</a:t>
            </a:r>
          </a:p>
        </p:txBody>
      </p:sp>
      <p:sp>
        <p:nvSpPr>
          <p:cNvPr id="3" name="TextBox 2"/>
          <p:cNvSpPr txBox="1"/>
          <p:nvPr/>
        </p:nvSpPr>
        <p:spPr>
          <a:xfrm>
            <a:off x="1144263" y="1028343"/>
            <a:ext cx="8871339" cy="4801314"/>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Transparency Dashboard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Interfolio RPT and Faculty180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Streamlining the Office of Academic Recruitment Services (OARS)</a:t>
            </a:r>
            <a:b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b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 Approval Workflow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Kuali Tools to Speed AP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	Administrative Appointments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	RTAD Requests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	Course Overload Approvals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	FSEP/FLS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	Entry Level Salary Agreements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Artificial Intelligence in AP and Service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B49"/>
                </a:solidFill>
                <a:effectLst/>
                <a:uLnTx/>
                <a:uFillTx/>
                <a:latin typeface="Source Sans Pro" panose="020B0503030403020204" pitchFamily="34" charset="0"/>
                <a:ea typeface="Source Sans Pro" panose="020B0503030403020204" pitchFamily="34" charset="0"/>
              </a:rPr>
              <a:t>Enhanced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2B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43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01B25A-8846-4D83-B63B-CF05DE0E3B7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Calibri" panose="020F0502020204030204"/>
                <a:ea typeface="+mn-ea"/>
                <a:cs typeface="+mn-cs"/>
              </a:rPr>
              <a:t>Presentation Name</a:t>
            </a:r>
          </a:p>
        </p:txBody>
      </p:sp>
      <p:sp>
        <p:nvSpPr>
          <p:cNvPr id="3" name="Slide Number Placeholder 2">
            <a:extLst>
              <a:ext uri="{FF2B5EF4-FFF2-40B4-BE49-F238E27FC236}">
                <a16:creationId xmlns:a16="http://schemas.microsoft.com/office/drawing/2014/main" id="{F89667F1-CC3D-4E5C-AFB2-9323B7AD65F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45F9A8-A83F-C24A-BA58-9FEB47B749A2}" type="slidenum">
              <a:rPr kumimoji="0" lang="en-US" sz="1000" b="0" i="0" u="none" strike="noStrike" kern="1200" cap="none" spc="0" normalizeH="0" baseline="0" noProof="0" smtClean="0">
                <a:ln>
                  <a:noFill/>
                </a:ln>
                <a:solidFill>
                  <a:srgbClr val="E7E6E6"/>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2F6F32A-32EC-4509-AE6B-6F4926BFC00E}"/>
              </a:ext>
            </a:extLst>
          </p:cNvPr>
          <p:cNvPicPr>
            <a:picLocks noChangeAspect="1"/>
          </p:cNvPicPr>
          <p:nvPr/>
        </p:nvPicPr>
        <p:blipFill>
          <a:blip r:embed="rId3"/>
          <a:stretch>
            <a:fillRect/>
          </a:stretch>
        </p:blipFill>
        <p:spPr>
          <a:xfrm>
            <a:off x="611067" y="1351128"/>
            <a:ext cx="4559586" cy="4330818"/>
          </a:xfrm>
          <a:prstGeom prst="rect">
            <a:avLst/>
          </a:prstGeom>
        </p:spPr>
      </p:pic>
      <p:pic>
        <p:nvPicPr>
          <p:cNvPr id="9" name="Picture 8">
            <a:extLst>
              <a:ext uri="{FF2B5EF4-FFF2-40B4-BE49-F238E27FC236}">
                <a16:creationId xmlns:a16="http://schemas.microsoft.com/office/drawing/2014/main" id="{85589547-68EA-4DD6-B628-1A7E089C5C9A}"/>
              </a:ext>
            </a:extLst>
          </p:cNvPr>
          <p:cNvPicPr>
            <a:picLocks noChangeAspect="1"/>
          </p:cNvPicPr>
          <p:nvPr/>
        </p:nvPicPr>
        <p:blipFill>
          <a:blip r:embed="rId4"/>
          <a:stretch>
            <a:fillRect/>
          </a:stretch>
        </p:blipFill>
        <p:spPr>
          <a:xfrm>
            <a:off x="5608657" y="1351128"/>
            <a:ext cx="5924550" cy="3295650"/>
          </a:xfrm>
          <a:prstGeom prst="rect">
            <a:avLst/>
          </a:prstGeom>
        </p:spPr>
      </p:pic>
      <p:sp>
        <p:nvSpPr>
          <p:cNvPr id="10" name="Arrow: Right 9">
            <a:extLst>
              <a:ext uri="{FF2B5EF4-FFF2-40B4-BE49-F238E27FC236}">
                <a16:creationId xmlns:a16="http://schemas.microsoft.com/office/drawing/2014/main" id="{19590012-E44D-4C8A-89D8-E2825F1EF6A5}"/>
              </a:ext>
            </a:extLst>
          </p:cNvPr>
          <p:cNvSpPr/>
          <p:nvPr/>
        </p:nvSpPr>
        <p:spPr>
          <a:xfrm rot="2020432">
            <a:off x="658834" y="1085817"/>
            <a:ext cx="1431757" cy="18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55CA8FF9-04A0-4D60-B186-F0D7085145BE}"/>
              </a:ext>
            </a:extLst>
          </p:cNvPr>
          <p:cNvSpPr/>
          <p:nvPr/>
        </p:nvSpPr>
        <p:spPr>
          <a:xfrm rot="9401257">
            <a:off x="9248094" y="2167958"/>
            <a:ext cx="1431757" cy="180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656B2299-087E-4C99-9E33-F85C8C84940D}"/>
              </a:ext>
            </a:extLst>
          </p:cNvPr>
          <p:cNvSpPr/>
          <p:nvPr/>
        </p:nvSpPr>
        <p:spPr>
          <a:xfrm rot="11444478">
            <a:off x="2384849" y="5566287"/>
            <a:ext cx="1780962" cy="23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331893" y="0"/>
            <a:ext cx="4553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82B49"/>
                </a:solidFill>
                <a:effectLst/>
                <a:uLnTx/>
                <a:uFillTx/>
                <a:latin typeface="Calibri" panose="020F0502020204030204"/>
                <a:ea typeface="+mn-ea"/>
                <a:cs typeface="+mn-cs"/>
              </a:rPr>
              <a:t>https://aps.ucsd.edu/</a:t>
            </a:r>
          </a:p>
        </p:txBody>
      </p:sp>
    </p:spTree>
    <p:extLst>
      <p:ext uri="{BB962C8B-B14F-4D97-AF65-F5344CB8AC3E}">
        <p14:creationId xmlns:p14="http://schemas.microsoft.com/office/powerpoint/2010/main" val="2032213337"/>
      </p:ext>
    </p:extLst>
  </p:cSld>
  <p:clrMapOvr>
    <a:masterClrMapping/>
  </p:clrMapOvr>
</p:sld>
</file>

<file path=ppt/theme/theme1.xml><?xml version="1.0" encoding="utf-8"?>
<a:theme xmlns:a="http://schemas.openxmlformats.org/drawingml/2006/main" name="Office Theme">
  <a:themeElements>
    <a:clrScheme name="UCSD Colors">
      <a:dk1>
        <a:srgbClr val="182B49"/>
      </a:dk1>
      <a:lt1>
        <a:sysClr val="window" lastClr="FFFFFF"/>
      </a:lt1>
      <a:dk2>
        <a:srgbClr val="00629B"/>
      </a:dk2>
      <a:lt2>
        <a:srgbClr val="E7E6E6"/>
      </a:lt2>
      <a:accent1>
        <a:srgbClr val="4472C4"/>
      </a:accent1>
      <a:accent2>
        <a:srgbClr val="C69214"/>
      </a:accent2>
      <a:accent3>
        <a:srgbClr val="00C6D7"/>
      </a:accent3>
      <a:accent4>
        <a:srgbClr val="FFCD00"/>
      </a:accent4>
      <a:accent5>
        <a:srgbClr val="FC8900"/>
      </a:accent5>
      <a:accent6>
        <a:srgbClr val="6E963B"/>
      </a:accent6>
      <a:hlink>
        <a:srgbClr val="D462AD"/>
      </a:hlink>
      <a:folHlink>
        <a:srgbClr val="00C6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CSD Colors">
      <a:dk1>
        <a:srgbClr val="182B49"/>
      </a:dk1>
      <a:lt1>
        <a:sysClr val="window" lastClr="FFFFFF"/>
      </a:lt1>
      <a:dk2>
        <a:srgbClr val="00629B"/>
      </a:dk2>
      <a:lt2>
        <a:srgbClr val="E7E6E6"/>
      </a:lt2>
      <a:accent1>
        <a:srgbClr val="4472C4"/>
      </a:accent1>
      <a:accent2>
        <a:srgbClr val="C69214"/>
      </a:accent2>
      <a:accent3>
        <a:srgbClr val="00C6D7"/>
      </a:accent3>
      <a:accent4>
        <a:srgbClr val="FFCD00"/>
      </a:accent4>
      <a:accent5>
        <a:srgbClr val="FC8900"/>
      </a:accent5>
      <a:accent6>
        <a:srgbClr val="6E963B"/>
      </a:accent6>
      <a:hlink>
        <a:srgbClr val="D462AD"/>
      </a:hlink>
      <a:folHlink>
        <a:srgbClr val="00C6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CSD Colors">
      <a:dk1>
        <a:srgbClr val="182B49"/>
      </a:dk1>
      <a:lt1>
        <a:sysClr val="window" lastClr="FFFFFF"/>
      </a:lt1>
      <a:dk2>
        <a:srgbClr val="00629B"/>
      </a:dk2>
      <a:lt2>
        <a:srgbClr val="E7E6E6"/>
      </a:lt2>
      <a:accent1>
        <a:srgbClr val="4472C4"/>
      </a:accent1>
      <a:accent2>
        <a:srgbClr val="C69214"/>
      </a:accent2>
      <a:accent3>
        <a:srgbClr val="00C6D7"/>
      </a:accent3>
      <a:accent4>
        <a:srgbClr val="FFCD00"/>
      </a:accent4>
      <a:accent5>
        <a:srgbClr val="FC8900"/>
      </a:accent5>
      <a:accent6>
        <a:srgbClr val="6E963B"/>
      </a:accent6>
      <a:hlink>
        <a:srgbClr val="D462AD"/>
      </a:hlink>
      <a:folHlink>
        <a:srgbClr val="00C6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FC49803CE2684CA2BD1C3372842E47" ma:contentTypeVersion="18" ma:contentTypeDescription="Create a new document." ma:contentTypeScope="" ma:versionID="cd10dbf44728015acb334d768383d01d">
  <xsd:schema xmlns:xsd="http://www.w3.org/2001/XMLSchema" xmlns:xs="http://www.w3.org/2001/XMLSchema" xmlns:p="http://schemas.microsoft.com/office/2006/metadata/properties" xmlns:ns3="2af2b851-7b25-4cd1-889a-0497f94d55cf" xmlns:ns4="684a9991-3c82-4704-8b4f-80b2f0c28397" targetNamespace="http://schemas.microsoft.com/office/2006/metadata/properties" ma:root="true" ma:fieldsID="23f1bcf14179b019f46e81e8284942cb" ns3:_="" ns4:_="">
    <xsd:import namespace="2af2b851-7b25-4cd1-889a-0497f94d55cf"/>
    <xsd:import namespace="684a9991-3c82-4704-8b4f-80b2f0c283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2b851-7b25-4cd1-889a-0497f94d5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4a9991-3c82-4704-8b4f-80b2f0c283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af2b851-7b25-4cd1-889a-0497f94d55cf" xsi:nil="true"/>
  </documentManagement>
</p:properties>
</file>

<file path=customXml/itemProps1.xml><?xml version="1.0" encoding="utf-8"?>
<ds:datastoreItem xmlns:ds="http://schemas.openxmlformats.org/officeDocument/2006/customXml" ds:itemID="{21BB231E-2857-472D-B76E-6D2D968A2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2b851-7b25-4cd1-889a-0497f94d55cf"/>
    <ds:schemaRef ds:uri="684a9991-3c82-4704-8b4f-80b2f0c28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07034E-E988-43CC-922E-1AD5B315E090}">
  <ds:schemaRefs>
    <ds:schemaRef ds:uri="http://schemas.microsoft.com/sharepoint/v3/contenttype/forms"/>
  </ds:schemaRefs>
</ds:datastoreItem>
</file>

<file path=customXml/itemProps3.xml><?xml version="1.0" encoding="utf-8"?>
<ds:datastoreItem xmlns:ds="http://schemas.openxmlformats.org/officeDocument/2006/customXml" ds:itemID="{8B3F1774-DA06-48B5-AB3C-7174FF497BF5}">
  <ds:schemaRefs>
    <ds:schemaRef ds:uri="http://schemas.microsoft.com/office/2006/metadata/properties"/>
    <ds:schemaRef ds:uri="684a9991-3c82-4704-8b4f-80b2f0c28397"/>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 ds:uri="2af2b851-7b25-4cd1-889a-0497f94d55c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3416</TotalTime>
  <Words>4016</Words>
  <Application>Microsoft Office PowerPoint</Application>
  <PresentationFormat>Widescreen</PresentationFormat>
  <Paragraphs>334</Paragraphs>
  <Slides>43</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Arial</vt:lpstr>
      <vt:lpstr>BrixSansRegular-Italic</vt:lpstr>
      <vt:lpstr>Calibri</vt:lpstr>
      <vt:lpstr>proxima-nova</vt:lpstr>
      <vt:lpstr>Roboto</vt:lpstr>
      <vt:lpstr>Source Sans Pro</vt:lpstr>
      <vt:lpstr>Source Sans Pro SemiBold</vt:lpstr>
      <vt:lpstr>Teko</vt:lpstr>
      <vt:lpstr>Teko SemiBold</vt:lpstr>
      <vt:lpstr>Office Theme</vt:lpstr>
      <vt:lpstr>1_Office Theme</vt:lpstr>
      <vt:lpstr>2_Office Theme</vt:lpstr>
      <vt:lpstr>Welcome to the  Future of Academic Affairs Forum</vt:lpstr>
      <vt:lpstr>An Overview and  Strategic Context</vt:lpstr>
      <vt:lpstr>Strategic Context</vt:lpstr>
      <vt:lpstr>Today’s Purpose</vt:lpstr>
      <vt:lpstr>Discussion Topics:</vt:lpstr>
      <vt:lpstr>Reflection:</vt:lpstr>
      <vt:lpstr>Transparency in Academic Personnel Processes</vt:lpstr>
      <vt:lpstr>Academic Personnel Initiatives</vt:lpstr>
      <vt:lpstr>PowerPoint Presentation</vt:lpstr>
      <vt:lpstr>PowerPoint Presentation</vt:lpstr>
      <vt:lpstr>How to Reach Us:</vt:lpstr>
      <vt:lpstr>Discussion Questions:</vt:lpstr>
      <vt:lpstr>Expanding Summer  Academic Offerings</vt:lpstr>
      <vt:lpstr>Summer at UC San Diego</vt:lpstr>
      <vt:lpstr>Identifying Student Needs</vt:lpstr>
      <vt:lpstr>Discussion Group Questions</vt:lpstr>
      <vt:lpstr>WSCUC Review</vt:lpstr>
      <vt:lpstr>WHAT IS WSCUC AND ACCREDITATION?</vt:lpstr>
      <vt:lpstr>ACCREDITATION CYCLE</vt:lpstr>
      <vt:lpstr>2020 OUTCOMES</vt:lpstr>
      <vt:lpstr>COMMENDATIONS</vt:lpstr>
      <vt:lpstr>AREAS TO ADDRESS</vt:lpstr>
      <vt:lpstr>AREAS TO ADDRESS – continued</vt:lpstr>
      <vt:lpstr>AREAS TO ADDRESS – continued</vt:lpstr>
      <vt:lpstr>AREAS TO ADDRESS – continued</vt:lpstr>
      <vt:lpstr>DISCUSSION QUESTIONS</vt:lpstr>
      <vt:lpstr>UC San Diego Research: Global Research &amp; Innovation Powerhouse</vt:lpstr>
      <vt:lpstr>PowerPoint Presentation</vt:lpstr>
      <vt:lpstr>PowerPoint Presentation</vt:lpstr>
      <vt:lpstr>PowerPoint Presentation</vt:lpstr>
      <vt:lpstr>Strategic Refresh: Four Grand  Research Themes</vt:lpstr>
      <vt:lpstr>PowerPoint Presentation</vt:lpstr>
      <vt:lpstr>Breakout Sessions </vt:lpstr>
      <vt:lpstr>Report Out </vt:lpstr>
      <vt:lpstr>Transparency Discussion Questions:</vt:lpstr>
      <vt:lpstr>Transparent, Service-Oriented Administrative Culture</vt:lpstr>
      <vt:lpstr>Summer Discussion Questions:</vt:lpstr>
      <vt:lpstr>Expanding Our Summer Offerings</vt:lpstr>
      <vt:lpstr>PowerPoint Presentation</vt:lpstr>
      <vt:lpstr>Identifying Our Research Strengths &amp; Investing to Boost Rankings and Impact</vt:lpstr>
      <vt:lpstr>WASC Discussion Questions:</vt:lpstr>
      <vt:lpstr>Preparing for our 2024 WSCUC Accreditation Mid-Point Report</vt:lpstr>
      <vt:lpstr>Thank you for attending the Future of Academic Affairs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Lamke Calderon, Kimberly</dc:creator>
  <cp:lastModifiedBy>Navamani, Megan</cp:lastModifiedBy>
  <cp:revision>9</cp:revision>
  <dcterms:created xsi:type="dcterms:W3CDTF">2024-01-03T21:58:23Z</dcterms:created>
  <dcterms:modified xsi:type="dcterms:W3CDTF">2024-01-25T00:49:49Z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0x01010051FC49803CE2684CA2BD1C3372842E47</vt:lpwstr>
  </property>
</Properties>
</file>